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76"/>
  </p:handoutMasterIdLst>
  <p:sldIdLst>
    <p:sldId id="256" r:id="rId2"/>
    <p:sldId id="345" r:id="rId3"/>
    <p:sldId id="340" r:id="rId4"/>
    <p:sldId id="348" r:id="rId5"/>
    <p:sldId id="339" r:id="rId6"/>
    <p:sldId id="344" r:id="rId7"/>
    <p:sldId id="305" r:id="rId8"/>
    <p:sldId id="308" r:id="rId9"/>
    <p:sldId id="309" r:id="rId10"/>
    <p:sldId id="310" r:id="rId11"/>
    <p:sldId id="311" r:id="rId12"/>
    <p:sldId id="312" r:id="rId13"/>
    <p:sldId id="314" r:id="rId14"/>
    <p:sldId id="316" r:id="rId15"/>
    <p:sldId id="324" r:id="rId16"/>
    <p:sldId id="288" r:id="rId17"/>
    <p:sldId id="257" r:id="rId18"/>
    <p:sldId id="357" r:id="rId19"/>
    <p:sldId id="358" r:id="rId20"/>
    <p:sldId id="350" r:id="rId21"/>
    <p:sldId id="356" r:id="rId22"/>
    <p:sldId id="332" r:id="rId23"/>
    <p:sldId id="302" r:id="rId24"/>
    <p:sldId id="260" r:id="rId25"/>
    <p:sldId id="297" r:id="rId26"/>
    <p:sldId id="262" r:id="rId27"/>
    <p:sldId id="263" r:id="rId28"/>
    <p:sldId id="265" r:id="rId29"/>
    <p:sldId id="351" r:id="rId30"/>
    <p:sldId id="266" r:id="rId31"/>
    <p:sldId id="267" r:id="rId32"/>
    <p:sldId id="270" r:id="rId33"/>
    <p:sldId id="289" r:id="rId34"/>
    <p:sldId id="268" r:id="rId35"/>
    <p:sldId id="271" r:id="rId36"/>
    <p:sldId id="295" r:id="rId37"/>
    <p:sldId id="300" r:id="rId38"/>
    <p:sldId id="274" r:id="rId39"/>
    <p:sldId id="275" r:id="rId40"/>
    <p:sldId id="325" r:id="rId41"/>
    <p:sldId id="326" r:id="rId42"/>
    <p:sldId id="276" r:id="rId43"/>
    <p:sldId id="277" r:id="rId44"/>
    <p:sldId id="278" r:id="rId45"/>
    <p:sldId id="279" r:id="rId46"/>
    <p:sldId id="327" r:id="rId47"/>
    <p:sldId id="304" r:id="rId48"/>
    <p:sldId id="333" r:id="rId49"/>
    <p:sldId id="334" r:id="rId50"/>
    <p:sldId id="335" r:id="rId51"/>
    <p:sldId id="317" r:id="rId52"/>
    <p:sldId id="269" r:id="rId53"/>
    <p:sldId id="318" r:id="rId54"/>
    <p:sldId id="281" r:id="rId55"/>
    <p:sldId id="282" r:id="rId56"/>
    <p:sldId id="283" r:id="rId57"/>
    <p:sldId id="284" r:id="rId58"/>
    <p:sldId id="280" r:id="rId59"/>
    <p:sldId id="285" r:id="rId60"/>
    <p:sldId id="286" r:id="rId61"/>
    <p:sldId id="287" r:id="rId62"/>
    <p:sldId id="320" r:id="rId63"/>
    <p:sldId id="322" r:id="rId64"/>
    <p:sldId id="352" r:id="rId65"/>
    <p:sldId id="353" r:id="rId66"/>
    <p:sldId id="328" r:id="rId67"/>
    <p:sldId id="329" r:id="rId68"/>
    <p:sldId id="330" r:id="rId69"/>
    <p:sldId id="336" r:id="rId70"/>
    <p:sldId id="337" r:id="rId71"/>
    <p:sldId id="354" r:id="rId72"/>
    <p:sldId id="355" r:id="rId73"/>
    <p:sldId id="341" r:id="rId74"/>
    <p:sldId id="347" r:id="rId75"/>
  </p:sldIdLst>
  <p:sldSz cx="9144000" cy="6858000" type="screen4x3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0" cy="501015"/>
          </a:xfrm>
          <a:prstGeom prst="rect">
            <a:avLst/>
          </a:prstGeom>
        </p:spPr>
        <p:txBody>
          <a:bodyPr vert="horz" lIns="93159" tIns="46580" rIns="93159" bIns="4658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3159" tIns="46580" rIns="93159" bIns="46580" rtlCol="0"/>
          <a:lstStyle>
            <a:lvl1pPr algn="r">
              <a:defRPr sz="1200"/>
            </a:lvl1pPr>
          </a:lstStyle>
          <a:p>
            <a:fld id="{B569A132-B515-4F0C-90C3-D032DE8714A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0" cy="501015"/>
          </a:xfrm>
          <a:prstGeom prst="rect">
            <a:avLst/>
          </a:prstGeom>
        </p:spPr>
        <p:txBody>
          <a:bodyPr vert="horz" lIns="93159" tIns="46580" rIns="93159" bIns="4658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9" y="9517546"/>
            <a:ext cx="2984870" cy="501015"/>
          </a:xfrm>
          <a:prstGeom prst="rect">
            <a:avLst/>
          </a:prstGeom>
        </p:spPr>
        <p:txBody>
          <a:bodyPr vert="horz" lIns="93159" tIns="46580" rIns="93159" bIns="46580" rtlCol="0" anchor="b"/>
          <a:lstStyle>
            <a:lvl1pPr algn="r">
              <a:defRPr sz="1200"/>
            </a:lvl1pPr>
          </a:lstStyle>
          <a:p>
            <a:fld id="{1F7ABB99-B56B-47F6-ADB0-480CB709720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98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E57E7E2-25E9-4DA4-9232-1AC773DC6AC2}" type="datetimeFigureOut">
              <a:rPr lang="pt-BR" smtClean="0"/>
              <a:pPr/>
              <a:t>18/05/2022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33DF6E-8C50-4E02-B9AC-E7A7273718B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etalhosepensamentos.zip.net/images/lp_duvidas.gi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mc.usp.br/~lnd/unip/imagens/professor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lalagecultura.com.br/estudante.jp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86314" y="0"/>
            <a:ext cx="4357686" cy="542926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>
            <a:noAutofit/>
          </a:bodyPr>
          <a:lstStyle/>
          <a:p>
            <a:pPr algn="ctr"/>
            <a:endParaRPr lang="pt-BR" sz="20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rgbClr val="002060"/>
                </a:solidFill>
                <a:latin typeface="Arial Narrow" pitchFamily="34" charset="0"/>
              </a:rPr>
              <a:t>ESCOLA</a:t>
            </a: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rgbClr val="002060"/>
                </a:solidFill>
                <a:latin typeface="Arial Narrow" pitchFamily="34" charset="0"/>
              </a:rPr>
              <a:t> DE FORMAÇÃO </a:t>
            </a: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rgbClr val="002060"/>
                </a:solidFill>
                <a:latin typeface="Arial Narrow" pitchFamily="34" charset="0"/>
              </a:rPr>
              <a:t>COM  A EQUIPE DE FORMADORES </a:t>
            </a:r>
          </a:p>
          <a:p>
            <a:pPr algn="ctr">
              <a:spcBef>
                <a:spcPts val="0"/>
              </a:spcBef>
            </a:pPr>
            <a:endParaRPr lang="pt-BR" sz="36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>
              <a:spcBef>
                <a:spcPts val="0"/>
              </a:spcBef>
            </a:pPr>
            <a:endParaRPr lang="pt-BR" sz="3600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>
              <a:spcBef>
                <a:spcPts val="0"/>
              </a:spcBef>
            </a:pPr>
            <a:endParaRPr lang="pt-BR" sz="36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>
              <a:spcBef>
                <a:spcPts val="0"/>
              </a:spcBef>
            </a:pPr>
            <a:r>
              <a:rPr lang="pt-BR" sz="3600" dirty="0" smtClean="0">
                <a:solidFill>
                  <a:srgbClr val="FF0000"/>
                </a:solidFill>
                <a:latin typeface="Arial Narrow" pitchFamily="34" charset="0"/>
              </a:rPr>
              <a:t>CATEQUESE  DE 2022</a:t>
            </a:r>
          </a:p>
        </p:txBody>
      </p:sp>
      <p:sp>
        <p:nvSpPr>
          <p:cNvPr id="4" name="Retângulo 3"/>
          <p:cNvSpPr/>
          <p:nvPr/>
        </p:nvSpPr>
        <p:spPr>
          <a:xfrm>
            <a:off x="5292080" y="6000768"/>
            <a:ext cx="34563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002060"/>
                </a:solidFill>
                <a:latin typeface="Arial Narrow" pitchFamily="34" charset="0"/>
              </a:rPr>
              <a:t>Ir. </a:t>
            </a:r>
            <a:r>
              <a:rPr lang="pt-BR" sz="2000" b="1" dirty="0" err="1" smtClean="0">
                <a:solidFill>
                  <a:srgbClr val="002060"/>
                </a:solidFill>
                <a:latin typeface="Arial Narrow" pitchFamily="34" charset="0"/>
              </a:rPr>
              <a:t>Angela</a:t>
            </a:r>
            <a:r>
              <a:rPr lang="pt-BR" sz="2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pt-BR" sz="2000" b="1" dirty="0" err="1" smtClean="0">
                <a:solidFill>
                  <a:srgbClr val="002060"/>
                </a:solidFill>
                <a:latin typeface="Arial Narrow" pitchFamily="34" charset="0"/>
              </a:rPr>
              <a:t>Soldera</a:t>
            </a:r>
            <a:r>
              <a:rPr lang="pt-BR" sz="2000" b="1" dirty="0" smtClean="0">
                <a:solidFill>
                  <a:srgbClr val="002060"/>
                </a:solidFill>
                <a:latin typeface="Arial Narrow" pitchFamily="34" charset="0"/>
              </a:rPr>
              <a:t> - SGBP</a:t>
            </a:r>
            <a:endParaRPr lang="pt-BR" sz="2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68610" name="Picture 2" descr="Roteiro do Catecumenato e da Catequese de Adultos para o Biênio 2018 e 20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8901257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0" y="4143380"/>
            <a:ext cx="8643966" cy="235745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4400" b="1" dirty="0" smtClean="0">
                <a:solidFill>
                  <a:srgbClr val="FF0000"/>
                </a:solidFill>
                <a:latin typeface="Algerian" pitchFamily="82" charset="0"/>
              </a:rPr>
              <a:t>O CATECUMENATO </a:t>
            </a:r>
          </a:p>
          <a:p>
            <a:pPr algn="ctr">
              <a:buNone/>
            </a:pPr>
            <a:r>
              <a:rPr lang="pt-BR" sz="4400" b="1" dirty="0" smtClean="0">
                <a:solidFill>
                  <a:srgbClr val="FF0000"/>
                </a:solidFill>
                <a:latin typeface="Algerian" pitchFamily="82" charset="0"/>
              </a:rPr>
              <a:t> sua</a:t>
            </a:r>
          </a:p>
          <a:p>
            <a:pPr algn="ctr">
              <a:buNone/>
            </a:pPr>
            <a:r>
              <a:rPr lang="pt-BR" sz="4400" b="1" dirty="0" smtClean="0">
                <a:solidFill>
                  <a:srgbClr val="FF0000"/>
                </a:solidFill>
                <a:latin typeface="Algerian" pitchFamily="82" charset="0"/>
              </a:rPr>
              <a:t>  origem  - - história</a:t>
            </a:r>
            <a:endParaRPr lang="pt-BR" sz="44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81922" name="Picture 2" descr="Iniciação a Vida Cristã - Catequese com Estilo Catecumenal - Look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88640"/>
            <a:ext cx="8501122" cy="378619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55976" y="548680"/>
            <a:ext cx="4392488" cy="3528392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ctr"/>
            <a:r>
              <a:rPr lang="pt-BR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Alguns  questionamentos </a:t>
            </a:r>
            <a:r>
              <a:rPr lang="pt-BR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inquietações</a:t>
            </a:r>
            <a:br>
              <a:rPr lang="pt-BR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t-BR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iniciais</a:t>
            </a:r>
            <a:r>
              <a:rPr lang="pt-BR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pt-BR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9" descr="lp_duvidas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5" y="188640"/>
            <a:ext cx="4176464" cy="645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46247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424936" cy="6141296"/>
          </a:xfrm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rgbClr val="C00000"/>
                </a:solidFill>
                <a:latin typeface="Arial Narrow" pitchFamily="34" charset="0"/>
              </a:rPr>
              <a:t>Tornar-se discípulo de Jesus Cristo por toda a vida</a:t>
            </a:r>
            <a:r>
              <a:rPr lang="pt-BR" sz="3600" dirty="0">
                <a:latin typeface="Arial Narrow" pitchFamily="34" charset="0"/>
              </a:rPr>
              <a:t> é o grande objetivo de iniciar alguém na vida cristã, ou seja, ajudar cada pessoa a tornar-se um permanente aprendiz do único mestre que é Jesus Cristo. </a:t>
            </a:r>
            <a:endParaRPr lang="pt-BR" sz="3600" dirty="0" smtClean="0">
              <a:latin typeface="Arial Narrow" pitchFamily="34" charset="0"/>
            </a:endParaRPr>
          </a:p>
          <a:p>
            <a:pPr algn="ctr"/>
            <a:r>
              <a:rPr lang="pt-BR" sz="3600" dirty="0" smtClean="0">
                <a:latin typeface="Arial Narrow" pitchFamily="34" charset="0"/>
              </a:rPr>
              <a:t>Deixar-se </a:t>
            </a:r>
            <a:r>
              <a:rPr lang="pt-BR" sz="3600" dirty="0">
                <a:latin typeface="Arial Narrow" pitchFamily="34" charset="0"/>
              </a:rPr>
              <a:t>ensinar, buscar compreender sempre mais e melhor a maneira como Cristo viveu aqui entre nós, incorporar a sua mensagem e transformá-la em atitudes cotidianas.</a:t>
            </a:r>
          </a:p>
          <a:p>
            <a:pPr algn="ctr"/>
            <a:endParaRPr lang="pt-BR" sz="36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823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332656"/>
            <a:ext cx="8352928" cy="6141296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ctr"/>
            <a:r>
              <a:rPr lang="pt-BR" sz="3600" dirty="0" smtClean="0">
                <a:latin typeface="Arial Narrow" pitchFamily="34" charset="0"/>
                <a:cs typeface="Arial" pitchFamily="34" charset="0"/>
              </a:rPr>
              <a:t>Por que a preocupação da Igreja já quase  60 anos em pedir a restauração do catecumenato? </a:t>
            </a:r>
          </a:p>
          <a:p>
            <a:endParaRPr lang="pt-BR" sz="3600" dirty="0" smtClean="0">
              <a:latin typeface="Arial Narrow" pitchFamily="34" charset="0"/>
              <a:cs typeface="Arial" pitchFamily="34" charset="0"/>
            </a:endParaRPr>
          </a:p>
          <a:p>
            <a:pPr algn="ctr"/>
            <a:r>
              <a:rPr lang="pt-BR" sz="3600" dirty="0" smtClean="0">
                <a:latin typeface="Arial Narrow" pitchFamily="34" charset="0"/>
                <a:cs typeface="Arial" pitchFamily="34" charset="0"/>
              </a:rPr>
              <a:t>Por que os Bispos do Brasil insistem e nos deixaram documentos, escritos  relacionados  ao tema da Iniciação à Vida Cristã? </a:t>
            </a:r>
          </a:p>
          <a:p>
            <a:pPr algn="ctr"/>
            <a:r>
              <a:rPr lang="pt-BR" sz="3600" dirty="0" smtClean="0">
                <a:latin typeface="Arial Narrow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pt-BR" sz="3600" dirty="0">
                <a:latin typeface="Arial Narrow" pitchFamily="34" charset="0"/>
                <a:cs typeface="Arial" pitchFamily="34" charset="0"/>
              </a:rPr>
              <a:t> </a:t>
            </a:r>
            <a:r>
              <a:rPr lang="pt-BR" sz="3600" dirty="0" smtClean="0">
                <a:latin typeface="Arial Narrow" pitchFamily="34" charset="0"/>
                <a:cs typeface="Arial" pitchFamily="34" charset="0"/>
              </a:rPr>
              <a:t>Por que a Catequese renovada, Diretório de Catequese, Semanas  e encontros Nacionais de Catequese, se tudo está bom?</a:t>
            </a:r>
            <a:endParaRPr lang="pt-BR" sz="3600" dirty="0"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85547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14282" y="214290"/>
            <a:ext cx="8501122" cy="642942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endParaRPr lang="pt-BR" sz="36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r>
              <a:rPr lang="pt-BR" sz="3600" b="1" dirty="0" smtClean="0">
                <a:solidFill>
                  <a:srgbClr val="002060"/>
                </a:solidFill>
                <a:latin typeface="Arial Narrow" pitchFamily="34" charset="0"/>
              </a:rPr>
              <a:t>Estatísticas mostram  um declínio do número de católicos. </a:t>
            </a:r>
          </a:p>
          <a:p>
            <a:pPr algn="ctr"/>
            <a:endParaRPr lang="pt-BR" sz="36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r>
              <a:rPr lang="pt-BR" sz="3600" b="1" dirty="0" smtClean="0">
                <a:solidFill>
                  <a:srgbClr val="002060"/>
                </a:solidFill>
                <a:latin typeface="Arial Narrow" pitchFamily="34" charset="0"/>
              </a:rPr>
              <a:t> O que significa  isto? </a:t>
            </a:r>
          </a:p>
          <a:p>
            <a:pPr algn="ctr"/>
            <a:endParaRPr lang="pt-BR" sz="36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endParaRPr lang="pt-BR" sz="36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r>
              <a:rPr lang="pt-BR" sz="3600" b="1" dirty="0" smtClean="0">
                <a:solidFill>
                  <a:srgbClr val="002060"/>
                </a:solidFill>
                <a:latin typeface="Arial Narrow" pitchFamily="34" charset="0"/>
              </a:rPr>
              <a:t>Perdemos católicos ou simplesmente muitos  nunca o forma, nunca assumiram de fato?</a:t>
            </a:r>
            <a:endParaRPr lang="pt-BR" sz="36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136904" cy="1251431"/>
          </a:xfrm>
        </p:spPr>
        <p:txBody>
          <a:bodyPr>
            <a:normAutofit fontScale="90000"/>
          </a:bodyPr>
          <a:lstStyle/>
          <a:p>
            <a:pPr>
              <a:tabLst>
                <a:tab pos="1338263" algn="l"/>
              </a:tabLst>
            </a:pP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/>
            </a:r>
            <a:br>
              <a:rPr lang="pt-BR" b="1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357166"/>
            <a:ext cx="8640960" cy="6116786"/>
          </a:xfrm>
        </p:spPr>
        <p:txBody>
          <a:bodyPr/>
          <a:lstStyle/>
          <a:p>
            <a:r>
              <a:rPr lang="pt-BR" sz="3200" b="1" dirty="0">
                <a:solidFill>
                  <a:srgbClr val="FF0000"/>
                </a:solidFill>
                <a:latin typeface="Arial Narrow" pitchFamily="34" charset="0"/>
              </a:rPr>
              <a:t>SERÁ QUE AINDA </a:t>
            </a:r>
            <a:r>
              <a:rPr lang="pt-BR" sz="3200" b="1" dirty="0" smtClean="0">
                <a:solidFill>
                  <a:srgbClr val="FF0000"/>
                </a:solidFill>
                <a:latin typeface="Arial Narrow" pitchFamily="34" charset="0"/>
              </a:rPr>
              <a:t> ESTAMOS </a:t>
            </a:r>
            <a:r>
              <a:rPr lang="pt-BR" sz="3200" b="1" dirty="0">
                <a:solidFill>
                  <a:srgbClr val="FF0000"/>
                </a:solidFill>
                <a:latin typeface="Arial Narrow" pitchFamily="34" charset="0"/>
              </a:rPr>
              <a:t>NA CRISTANDADE</a:t>
            </a:r>
            <a:r>
              <a:rPr lang="pt-BR" sz="3200" b="1" dirty="0" smtClean="0">
                <a:solidFill>
                  <a:srgbClr val="FF0000"/>
                </a:solidFill>
                <a:latin typeface="Arial Narrow" pitchFamily="34" charset="0"/>
              </a:rPr>
              <a:t>?</a:t>
            </a:r>
          </a:p>
          <a:p>
            <a:pPr>
              <a:buNone/>
            </a:pPr>
            <a:endParaRPr lang="pt-BR" sz="3200" b="1" dirty="0">
              <a:latin typeface="Arial Narrow" pitchFamily="34" charset="0"/>
            </a:endParaRPr>
          </a:p>
          <a:p>
            <a:pPr algn="just"/>
            <a:r>
              <a:rPr lang="pt-BR" b="1" dirty="0" smtClean="0"/>
              <a:t>No tempo da cristandade, como </a:t>
            </a:r>
            <a:r>
              <a:rPr lang="pt-BR" b="1" dirty="0"/>
              <a:t>católicos, </a:t>
            </a:r>
            <a:r>
              <a:rPr lang="pt-BR" b="1" dirty="0" smtClean="0"/>
              <a:t>se partia do </a:t>
            </a:r>
            <a:r>
              <a:rPr lang="pt-BR" b="1" dirty="0"/>
              <a:t>pressuposto que a sociedade, em sua totalidade, é cristã. </a:t>
            </a:r>
            <a:endParaRPr lang="pt-BR" b="1" dirty="0" smtClean="0"/>
          </a:p>
          <a:p>
            <a:pPr algn="ctr"/>
            <a:r>
              <a:rPr lang="pt-BR" b="1" dirty="0" smtClean="0"/>
              <a:t>O </a:t>
            </a:r>
            <a:r>
              <a:rPr lang="pt-BR" b="1" dirty="0"/>
              <a:t>Brasil é cristão, é </a:t>
            </a:r>
            <a:r>
              <a:rPr lang="pt-BR" b="1" dirty="0" smtClean="0"/>
              <a:t>católico.</a:t>
            </a:r>
          </a:p>
          <a:p>
            <a:endParaRPr lang="pt-BR" b="1" dirty="0" smtClean="0"/>
          </a:p>
          <a:p>
            <a:pPr algn="ctr"/>
            <a:r>
              <a:rPr lang="pt-BR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família, a paróquia, a escola e  a sociedade</a:t>
            </a:r>
            <a:r>
              <a:rPr lang="pt-BR" b="1" dirty="0">
                <a:solidFill>
                  <a:srgbClr val="0000CC"/>
                </a:solidFill>
              </a:rPr>
              <a:t> garantem que todos os cidadãos são automaticamente católicos por nascerem neste tipo de sociedade, receberem o Batismo e seguirem as orientações da Igreja... 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18106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BA9E065-912F-446D-B795-DD99DBE8AE5A}" type="slidenum">
              <a:rPr lang="pt-BR"/>
              <a:pPr eaLnBrk="1" hangingPunct="1"/>
              <a:t>8</a:t>
            </a:fld>
            <a:endParaRPr lang="pt-BR"/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214282" y="214290"/>
            <a:ext cx="8605838" cy="304698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sz="3200" b="1" dirty="0">
                <a:solidFill>
                  <a:srgbClr val="CC3300"/>
                </a:solidFill>
                <a:latin typeface="Arial Narrow" pitchFamily="34" charset="0"/>
              </a:rPr>
              <a:t>Tendo a garantia </a:t>
            </a:r>
          </a:p>
          <a:p>
            <a:pPr algn="just" eaLnBrk="1" hangingPunct="1">
              <a:buFontTx/>
              <a:buAutoNum type="alphaLcParenR"/>
            </a:pPr>
            <a:r>
              <a:rPr lang="pt-BR" sz="3200" b="1" dirty="0">
                <a:latin typeface="Arial Narrow" pitchFamily="34" charset="0"/>
              </a:rPr>
              <a:t> </a:t>
            </a:r>
            <a:r>
              <a:rPr lang="pt-BR" sz="3200" b="1" dirty="0" smtClean="0">
                <a:latin typeface="Arial Narrow" pitchFamily="34" charset="0"/>
              </a:rPr>
              <a:t>do batismo, primeiro </a:t>
            </a:r>
            <a:r>
              <a:rPr lang="pt-BR" sz="3200" b="1" dirty="0">
                <a:latin typeface="Arial Narrow" pitchFamily="34" charset="0"/>
              </a:rPr>
              <a:t>sacramento da Iniciação Cristã e sacramento </a:t>
            </a:r>
            <a:r>
              <a:rPr lang="pt-BR" sz="3200" b="1" dirty="0" smtClean="0">
                <a:latin typeface="Arial Narrow" pitchFamily="34" charset="0"/>
              </a:rPr>
              <a:t>fonte </a:t>
            </a:r>
            <a:r>
              <a:rPr lang="pt-BR" sz="3200" b="1" dirty="0">
                <a:latin typeface="Arial Narrow" pitchFamily="34" charset="0"/>
              </a:rPr>
              <a:t>da vida </a:t>
            </a:r>
            <a:r>
              <a:rPr lang="pt-BR" sz="3200" b="1" dirty="0" smtClean="0">
                <a:latin typeface="Arial Narrow" pitchFamily="34" charset="0"/>
              </a:rPr>
              <a:t>cristã, </a:t>
            </a:r>
            <a:r>
              <a:rPr lang="pt-BR" sz="3200" b="1" dirty="0">
                <a:latin typeface="Arial Narrow" pitchFamily="34" charset="0"/>
              </a:rPr>
              <a:t>o mais cedo possível;</a:t>
            </a:r>
          </a:p>
          <a:p>
            <a:pPr algn="just" eaLnBrk="1" hangingPunct="1">
              <a:buFontTx/>
              <a:buAutoNum type="alphaLcParenR"/>
            </a:pPr>
            <a:r>
              <a:rPr lang="pt-BR" sz="3200" b="1" dirty="0">
                <a:latin typeface="Arial Narrow" pitchFamily="34" charset="0"/>
              </a:rPr>
              <a:t>  e da  “</a:t>
            </a:r>
            <a:r>
              <a:rPr lang="pt-BR" sz="3200" b="1" dirty="0">
                <a:solidFill>
                  <a:srgbClr val="FF0000"/>
                </a:solidFill>
                <a:latin typeface="Arial Narrow" pitchFamily="34" charset="0"/>
              </a:rPr>
              <a:t>vivência automática da fé” </a:t>
            </a:r>
            <a:r>
              <a:rPr lang="pt-BR" sz="3200" b="1" dirty="0">
                <a:latin typeface="Arial Narrow" pitchFamily="34" charset="0"/>
              </a:rPr>
              <a:t>de seus fiéis, na família e na sociedade... </a:t>
            </a:r>
            <a:endParaRPr lang="pt-BR" sz="3200" b="1" dirty="0" smtClean="0">
              <a:latin typeface="Arial Narrow" pitchFamily="34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214282" y="3286124"/>
            <a:ext cx="8605838" cy="29238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pt-BR" sz="3200" b="1" dirty="0" smtClean="0">
                <a:latin typeface="Arial Narrow" pitchFamily="34" charset="0"/>
              </a:rPr>
              <a:t>  c) A </a:t>
            </a:r>
            <a:r>
              <a:rPr lang="pt-BR" sz="3200" b="1" dirty="0" smtClean="0">
                <a:solidFill>
                  <a:srgbClr val="FF0000"/>
                </a:solidFill>
                <a:latin typeface="Arial Narrow" pitchFamily="34" charset="0"/>
              </a:rPr>
              <a:t>Igreja</a:t>
            </a:r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pt-BR" sz="3200" b="1" dirty="0">
                <a:solidFill>
                  <a:srgbClr val="C00000"/>
                </a:solidFill>
                <a:latin typeface="Arial Narrow" pitchFamily="34" charset="0"/>
              </a:rPr>
              <a:t>acrescenta </a:t>
            </a:r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</a:rPr>
              <a:t> a </a:t>
            </a:r>
            <a:r>
              <a:rPr lang="pt-BR" sz="3200" b="1" dirty="0">
                <a:solidFill>
                  <a:srgbClr val="C00000"/>
                </a:solidFill>
                <a:latin typeface="Arial Narrow" pitchFamily="34" charset="0"/>
              </a:rPr>
              <a:t>“instrução doutrinal” </a:t>
            </a:r>
            <a:r>
              <a:rPr lang="pt-BR" sz="3200" b="1" dirty="0">
                <a:latin typeface="Arial Narrow" pitchFamily="34" charset="0"/>
              </a:rPr>
              <a:t>para os batizadas, tendo em vista prioritariamente o conhecimento intelectivo, em forma de cursinho, para a recepção do dois outros Sacramentos da Iniciação Cristã </a:t>
            </a:r>
            <a:r>
              <a:rPr lang="pt-BR" sz="2400" b="1" dirty="0">
                <a:solidFill>
                  <a:srgbClr val="002060"/>
                </a:solidFill>
                <a:latin typeface="Arial Narrow" pitchFamily="34" charset="0"/>
              </a:rPr>
              <a:t>(Confirmação e Eucaristia, mas que passou a ser Eucaristia </a:t>
            </a:r>
            <a:r>
              <a:rPr lang="pt-BR" sz="2400" b="1" dirty="0" smtClean="0">
                <a:solidFill>
                  <a:srgbClr val="002060"/>
                </a:solidFill>
                <a:latin typeface="Arial Narrow" pitchFamily="34" charset="0"/>
              </a:rPr>
              <a:t>e</a:t>
            </a:r>
            <a:r>
              <a:rPr lang="pt-BR" sz="2400" b="1" dirty="0">
                <a:solidFill>
                  <a:srgbClr val="002060"/>
                </a:solidFill>
                <a:latin typeface="Arial Narrow" pitchFamily="34" charset="0"/>
              </a:rPr>
              <a:t>, depois, Confirmação). </a:t>
            </a:r>
          </a:p>
        </p:txBody>
      </p:sp>
    </p:spTree>
    <p:extLst>
      <p:ext uri="{BB962C8B-B14F-4D97-AF65-F5344CB8AC3E}">
        <p14:creationId xmlns:p14="http://schemas.microsoft.com/office/powerpoint/2010/main" val="11236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44116" y="332656"/>
            <a:ext cx="8532340" cy="6141296"/>
          </a:xfrm>
        </p:spPr>
        <p:txBody>
          <a:bodyPr/>
          <a:lstStyle/>
          <a:p>
            <a:pPr algn="ctr">
              <a:defRPr/>
            </a:pPr>
            <a:r>
              <a:rPr lang="pt-BR" sz="3200" b="1" dirty="0" smtClean="0">
                <a:latin typeface="Arial Narrow" pitchFamily="34" charset="0"/>
              </a:rPr>
              <a:t> O </a:t>
            </a:r>
            <a:r>
              <a:rPr lang="pt-BR" sz="3200" b="1" dirty="0">
                <a:latin typeface="Arial Narrow" pitchFamily="34" charset="0"/>
              </a:rPr>
              <a:t>fundamental, o mais importante, é </a:t>
            </a:r>
            <a:r>
              <a:rPr lang="pt-BR" sz="32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ensinar e aprender a síntese das principais verdades da fé cristã</a:t>
            </a:r>
            <a:r>
              <a:rPr lang="pt-BR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, </a:t>
            </a:r>
            <a:r>
              <a:rPr lang="pt-BR" sz="3200" b="1" dirty="0">
                <a:latin typeface="Arial Narrow" pitchFamily="34" charset="0"/>
              </a:rPr>
              <a:t>concentrada no que se denominou de “Catecismo” ou “Compêndio do catecismo”</a:t>
            </a:r>
          </a:p>
          <a:p>
            <a:pPr algn="ctr">
              <a:defRPr/>
            </a:pPr>
            <a:r>
              <a:rPr lang="pt-BR" sz="3200" b="1" dirty="0">
                <a:latin typeface="Arial Narrow" pitchFamily="34" charset="0"/>
              </a:rPr>
              <a:t>Ou “Livro do Católico” que, por sua vez, substituiu a “Catequese”... </a:t>
            </a:r>
          </a:p>
          <a:p>
            <a:endParaRPr lang="pt-BR" dirty="0"/>
          </a:p>
        </p:txBody>
      </p:sp>
      <p:pic>
        <p:nvPicPr>
          <p:cNvPr id="4" name="Picture 8" descr="60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208823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 descr="catecismo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717032"/>
            <a:ext cx="2160240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3001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568952" cy="6285312"/>
          </a:xfrm>
        </p:spPr>
        <p:txBody>
          <a:bodyPr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Além do “livrinho catecismo”, predomina o “estilo escolar” como </a:t>
            </a:r>
            <a:r>
              <a:rPr lang="pt-BR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aula de catecismo:</a:t>
            </a:r>
            <a:r>
              <a:rPr lang="pt-BR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professor/a, aluno/a, os conteúdos, como uma disciplina, a ser tratada </a:t>
            </a:r>
            <a:r>
              <a:rPr 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pt-BR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forma acadêmica</a:t>
            </a:r>
            <a:r>
              <a:rPr 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...</a:t>
            </a:r>
          </a:p>
          <a:p>
            <a:pPr algn="ctr"/>
            <a:endParaRPr lang="pt-BR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b="1" dirty="0">
                <a:latin typeface="Arial" pitchFamily="34" charset="0"/>
                <a:cs typeface="Arial" pitchFamily="34" charset="0"/>
              </a:rPr>
              <a:t>E o momento da oração é apenas algo formal preenchido por fórmulas de oração, preces pré-fabricadas, como em quase tudo o que a Igreja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faz. </a:t>
            </a:r>
            <a:endParaRPr lang="pt-BR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pt-BR" b="1" dirty="0">
              <a:solidFill>
                <a:schemeClr val="accent2"/>
              </a:solidFill>
            </a:endParaRPr>
          </a:p>
        </p:txBody>
      </p:sp>
      <p:pic>
        <p:nvPicPr>
          <p:cNvPr id="4" name="Picture 6" descr="sala%20de%20aula%20hist-FelipeZig%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28231"/>
            <a:ext cx="2592288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professo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28231"/>
            <a:ext cx="3384376" cy="311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87671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188640"/>
            <a:ext cx="8424936" cy="6120680"/>
          </a:xfrm>
        </p:spPr>
        <p:txBody>
          <a:bodyPr>
            <a:normAutofit/>
          </a:bodyPr>
          <a:lstStyle/>
          <a:p>
            <a:endParaRPr lang="pt-BR" b="1" dirty="0" smtClean="0"/>
          </a:p>
          <a:p>
            <a:r>
              <a:rPr lang="pt-BR" sz="2800" b="1" dirty="0" smtClean="0">
                <a:latin typeface="Arial Narrow" pitchFamily="34" charset="0"/>
              </a:rPr>
              <a:t> O/A </a:t>
            </a:r>
            <a:r>
              <a:rPr lang="pt-BR" sz="2800" b="1" dirty="0">
                <a:latin typeface="Arial Narrow" pitchFamily="34" charset="0"/>
              </a:rPr>
              <a:t>Catequista nem precisa de formação acadêmica alguma em teologia, pedagogia, </a:t>
            </a:r>
            <a:r>
              <a:rPr lang="pt-BR" sz="2800" b="1" dirty="0" smtClean="0">
                <a:latin typeface="Arial Narrow" pitchFamily="34" charset="0"/>
              </a:rPr>
              <a:t>metodologia.</a:t>
            </a:r>
          </a:p>
          <a:p>
            <a:endParaRPr lang="pt-BR" sz="2800" b="1" dirty="0" smtClean="0">
              <a:latin typeface="Arial Narrow" pitchFamily="34" charset="0"/>
            </a:endParaRPr>
          </a:p>
          <a:p>
            <a:endParaRPr lang="pt-BR" sz="2800" b="1" dirty="0">
              <a:latin typeface="Arial Narrow" pitchFamily="34" charset="0"/>
            </a:endParaRPr>
          </a:p>
          <a:p>
            <a:pPr algn="just"/>
            <a:r>
              <a:rPr lang="pt-BR" sz="2800" b="1" dirty="0">
                <a:latin typeface="Arial Narrow" pitchFamily="34" charset="0"/>
              </a:rPr>
              <a:t>A Igreja confia no voluntariado, </a:t>
            </a:r>
            <a:r>
              <a:rPr lang="pt-BR" sz="2800" b="1" dirty="0">
                <a:solidFill>
                  <a:srgbClr val="FF0000"/>
                </a:solidFill>
                <a:latin typeface="Arial Narrow" pitchFamily="34" charset="0"/>
              </a:rPr>
              <a:t>na boa vontade das pessoas, na “ciência infusa” e no “milagre da graça”, que age diretamente no coração dos </a:t>
            </a:r>
            <a:r>
              <a:rPr lang="pt-BR" sz="2800" b="1" dirty="0" err="1">
                <a:solidFill>
                  <a:srgbClr val="FF0000"/>
                </a:solidFill>
                <a:latin typeface="Arial Narrow" pitchFamily="34" charset="0"/>
              </a:rPr>
              <a:t>catequizandos</a:t>
            </a:r>
            <a:r>
              <a:rPr lang="pt-BR" sz="2800" b="1" dirty="0">
                <a:latin typeface="Arial Narrow" pitchFamily="34" charset="0"/>
              </a:rPr>
              <a:t> por mediação da família, da sociedade de cristandade </a:t>
            </a:r>
          </a:p>
          <a:p>
            <a:pPr marL="0" indent="0" algn="just">
              <a:buNone/>
            </a:pPr>
            <a:r>
              <a:rPr lang="pt-BR" sz="2800" b="1" dirty="0" smtClean="0">
                <a:latin typeface="Arial Narrow" pitchFamily="34" charset="0"/>
              </a:rPr>
              <a:t>     e </a:t>
            </a:r>
            <a:r>
              <a:rPr lang="pt-BR" sz="2800" b="1" dirty="0">
                <a:latin typeface="Arial Narrow" pitchFamily="34" charset="0"/>
              </a:rPr>
              <a:t>da própria Igreja...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660137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254" y="22413"/>
            <a:ext cx="8487436" cy="1052736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/>
            </a:r>
            <a:br>
              <a:rPr lang="pt-BR" b="1" dirty="0" smtClean="0">
                <a:solidFill>
                  <a:srgbClr val="FF0000"/>
                </a:solidFill>
              </a:rPr>
            </a:br>
            <a:r>
              <a:rPr lang="pt-BR" b="1" dirty="0" smtClean="0">
                <a:solidFill>
                  <a:srgbClr val="FF0000"/>
                </a:solidFill>
              </a:rPr>
              <a:t>O importante é</a:t>
            </a:r>
            <a:r>
              <a:rPr lang="pt-BR" b="1" dirty="0">
                <a:solidFill>
                  <a:srgbClr val="FF0000"/>
                </a:solidFill>
              </a:rPr>
              <a:t>:</a:t>
            </a:r>
            <a:br>
              <a:rPr lang="pt-BR" b="1" dirty="0">
                <a:solidFill>
                  <a:srgbClr val="FF0000"/>
                </a:solidFill>
              </a:rPr>
            </a:b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99406" y="1196752"/>
            <a:ext cx="8521066" cy="5661248"/>
          </a:xfrm>
        </p:spPr>
        <p:txBody>
          <a:bodyPr/>
          <a:lstStyle/>
          <a:p>
            <a:pPr algn="ctr">
              <a:buFontTx/>
              <a:buAutoNum type="alphaLcParenR"/>
            </a:pPr>
            <a:r>
              <a:rPr lang="pt-BR" b="1" dirty="0">
                <a:solidFill>
                  <a:srgbClr val="002060"/>
                </a:solidFill>
              </a:rPr>
              <a:t>“</a:t>
            </a:r>
            <a:r>
              <a:rPr lang="pt-BR" b="1" i="1" dirty="0" err="1">
                <a:solidFill>
                  <a:srgbClr val="002060"/>
                </a:solidFill>
              </a:rPr>
              <a:t>sacramentalizar</a:t>
            </a:r>
            <a:r>
              <a:rPr lang="pt-BR" b="1" i="1" dirty="0">
                <a:solidFill>
                  <a:srgbClr val="002060"/>
                </a:solidFill>
              </a:rPr>
              <a:t>”</a:t>
            </a:r>
            <a:r>
              <a:rPr lang="pt-BR" b="1" dirty="0">
                <a:solidFill>
                  <a:srgbClr val="002060"/>
                </a:solidFill>
              </a:rPr>
              <a:t>, pois o Sacramento é que realmente inicia na vida cristã e alimenta </a:t>
            </a:r>
          </a:p>
          <a:p>
            <a:pPr marL="0" indent="0" algn="ctr">
              <a:buNone/>
            </a:pPr>
            <a:r>
              <a:rPr lang="pt-BR" b="1" dirty="0">
                <a:solidFill>
                  <a:srgbClr val="002060"/>
                </a:solidFill>
              </a:rPr>
              <a:t>a vida do </a:t>
            </a:r>
            <a:r>
              <a:rPr lang="pt-BR" b="1" dirty="0" smtClean="0">
                <a:solidFill>
                  <a:srgbClr val="002060"/>
                </a:solidFill>
              </a:rPr>
              <a:t>cristão.</a:t>
            </a:r>
          </a:p>
          <a:p>
            <a:pPr algn="ctr"/>
            <a:endParaRPr lang="pt-BR" b="1" dirty="0"/>
          </a:p>
          <a:p>
            <a:pPr algn="ctr"/>
            <a:endParaRPr lang="pt-BR" b="1" dirty="0" smtClean="0"/>
          </a:p>
          <a:p>
            <a:pPr algn="ctr"/>
            <a:endParaRPr lang="pt-BR" b="1" dirty="0"/>
          </a:p>
          <a:p>
            <a:endParaRPr lang="pt-BR" b="1" dirty="0" smtClean="0"/>
          </a:p>
          <a:p>
            <a:endParaRPr lang="pt-BR" b="1" dirty="0" smtClean="0"/>
          </a:p>
          <a:p>
            <a:endParaRPr lang="pt-BR" b="1" dirty="0"/>
          </a:p>
          <a:p>
            <a:r>
              <a:rPr lang="pt-BR" b="1" dirty="0" smtClean="0"/>
              <a:t>b</a:t>
            </a:r>
            <a:r>
              <a:rPr lang="pt-BR" b="1" dirty="0"/>
              <a:t>) e é </a:t>
            </a:r>
            <a:r>
              <a:rPr lang="pt-BR" b="1" i="1" dirty="0"/>
              <a:t>“doutrinar”</a:t>
            </a:r>
            <a:r>
              <a:rPr lang="pt-BR" b="1" dirty="0"/>
              <a:t> intelectualmente para saber os `rudimentos´ do ensinamento, ou “sã doutrina” da </a:t>
            </a:r>
            <a:r>
              <a:rPr lang="pt-BR" b="1" dirty="0" smtClean="0"/>
              <a:t>Igreja. </a:t>
            </a:r>
            <a:endParaRPr lang="pt-BR" dirty="0"/>
          </a:p>
        </p:txBody>
      </p:sp>
      <p:pic>
        <p:nvPicPr>
          <p:cNvPr id="4" name="Picture 14" descr="sac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807728"/>
            <a:ext cx="2618049" cy="21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estudant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00" y="2798093"/>
            <a:ext cx="2929712" cy="206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 descr="sac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62865"/>
            <a:ext cx="2112354" cy="201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128241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08C3E7D-08C1-4C1C-AB07-157698C34016}" type="slidenum">
              <a:rPr lang="pt-BR"/>
              <a:pPr eaLnBrk="1" hangingPunct="1"/>
              <a:t>13</a:t>
            </a:fld>
            <a:endParaRPr lang="pt-BR"/>
          </a:p>
        </p:txBody>
      </p:sp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2786050" y="4000504"/>
            <a:ext cx="6013354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sz="2800" b="1" dirty="0"/>
              <a:t>* </a:t>
            </a:r>
            <a:r>
              <a:rPr lang="pt-BR" sz="2800" b="1" dirty="0" smtClean="0"/>
              <a:t>Há uma  resistência e até  </a:t>
            </a:r>
            <a:r>
              <a:rPr lang="pt-BR" sz="2800" b="1" dirty="0"/>
              <a:t>ignora ou é indiferente a tudo o que possa trazer algo que </a:t>
            </a:r>
            <a:r>
              <a:rPr lang="pt-BR" sz="2800" b="1" dirty="0" smtClean="0"/>
              <a:t>implique ou manifeste alguma </a:t>
            </a:r>
            <a:r>
              <a:rPr lang="pt-BR" sz="2800" b="1" dirty="0"/>
              <a:t>mudança </a:t>
            </a:r>
          </a:p>
          <a:p>
            <a:pPr algn="ctr" eaLnBrk="1" hangingPunct="1"/>
            <a:r>
              <a:rPr lang="pt-BR" sz="2800" b="1" dirty="0"/>
              <a:t>na </a:t>
            </a:r>
            <a:r>
              <a:rPr lang="pt-BR" sz="2800" b="1" dirty="0">
                <a:solidFill>
                  <a:srgbClr val="002060"/>
                </a:solidFill>
              </a:rPr>
              <a:t>“pastoral da rotina”.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214282" y="214290"/>
            <a:ext cx="867819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sz="2800" b="1" dirty="0"/>
              <a:t>A Paróquia e a Diocese, em geral, por estarem convencidas de que todos são católicos e vivem bem como católicos </a:t>
            </a:r>
            <a:r>
              <a:rPr lang="pt-BR" sz="2800" b="1" dirty="0" smtClean="0"/>
              <a:t>mantêm e persistem  na  </a:t>
            </a:r>
            <a:r>
              <a:rPr lang="pt-BR" sz="2800" b="1" dirty="0">
                <a:solidFill>
                  <a:srgbClr val="C00000"/>
                </a:solidFill>
              </a:rPr>
              <a:t>“pastoral da </a:t>
            </a:r>
            <a:r>
              <a:rPr lang="pt-BR" sz="2800" b="1" dirty="0" smtClean="0">
                <a:solidFill>
                  <a:srgbClr val="C00000"/>
                </a:solidFill>
              </a:rPr>
              <a:t>manutenção, por que mudar? Sempre foi assim?  </a:t>
            </a:r>
          </a:p>
          <a:p>
            <a:pPr algn="ctr" eaLnBrk="1" hangingPunct="1"/>
            <a:r>
              <a:rPr lang="pt-BR" sz="2800" b="1" dirty="0" smtClean="0">
                <a:solidFill>
                  <a:srgbClr val="C00000"/>
                </a:solidFill>
              </a:rPr>
              <a:t> Eu já decorei o que devo ensinar....</a:t>
            </a:r>
            <a:endParaRPr lang="pt-BR" sz="2800" b="1" dirty="0">
              <a:solidFill>
                <a:srgbClr val="C00000"/>
              </a:solidFill>
            </a:endParaRPr>
          </a:p>
        </p:txBody>
      </p:sp>
      <p:pic>
        <p:nvPicPr>
          <p:cNvPr id="11270" name="Picture 6" descr="relog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84984"/>
            <a:ext cx="2665414" cy="33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17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67544" y="1"/>
            <a:ext cx="813690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sz="3200" b="1" dirty="0" smtClean="0">
                <a:solidFill>
                  <a:srgbClr val="FF0000"/>
                </a:solidFill>
                <a:latin typeface="Arial Narrow" pitchFamily="34" charset="0"/>
              </a:rPr>
              <a:t>Podemos nos perguntar: Que aspectos  desta realidade ainda estão presentes  em nossa realidade, paróquias, comunidades?   </a:t>
            </a:r>
          </a:p>
          <a:p>
            <a:pPr algn="ctr" eaLnBrk="1" hangingPunct="1"/>
            <a:endParaRPr lang="pt-BR" sz="3200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786050" y="1714488"/>
            <a:ext cx="6034422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sz="2800" b="1" dirty="0"/>
              <a:t>Olhando, para fora da Igreja católica, descobrimos que o mundo mudou e mudou muito: cientifica, social, cultural  e religiosamente...</a:t>
            </a:r>
            <a:endParaRPr lang="pt-BR" b="1" dirty="0"/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467544" y="4242131"/>
            <a:ext cx="840520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sz="2800" b="1" dirty="0"/>
              <a:t>Hoje, </a:t>
            </a:r>
            <a:r>
              <a:rPr lang="pt-BR" sz="2800" b="1" i="1" dirty="0">
                <a:solidFill>
                  <a:srgbClr val="0000CC"/>
                </a:solidFill>
              </a:rPr>
              <a:t>a família, a paróquia, a escola e  a sociedade</a:t>
            </a:r>
            <a:r>
              <a:rPr lang="pt-BR" sz="2800" b="1" dirty="0"/>
              <a:t> já não </a:t>
            </a:r>
            <a:r>
              <a:rPr lang="pt-BR" sz="2800" b="1" dirty="0" smtClean="0"/>
              <a:t>mais </a:t>
            </a:r>
            <a:r>
              <a:rPr lang="pt-BR" sz="2800" b="1" dirty="0"/>
              <a:t>garantem que todos os cidadãos do Brasil sejam automaticamente </a:t>
            </a:r>
            <a:r>
              <a:rPr lang="pt-BR" sz="2800" b="1" dirty="0" smtClean="0"/>
              <a:t>católicos simplesmente  </a:t>
            </a:r>
            <a:r>
              <a:rPr lang="pt-BR" sz="2800" b="1" dirty="0"/>
              <a:t>por nascerem em nossa sociedade </a:t>
            </a:r>
            <a:r>
              <a:rPr lang="pt-BR" sz="2800" b="1" dirty="0" smtClean="0"/>
              <a:t> e </a:t>
            </a:r>
            <a:r>
              <a:rPr lang="pt-BR" sz="2800" b="1" dirty="0"/>
              <a:t>receberem o Batismo...</a:t>
            </a:r>
            <a:r>
              <a:rPr lang="pt-BR" b="1" dirty="0"/>
              <a:t>  </a:t>
            </a:r>
          </a:p>
        </p:txBody>
      </p:sp>
      <p:pic>
        <p:nvPicPr>
          <p:cNvPr id="12295" name="Picture 8" descr="Circularcitylinelogowe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2104"/>
            <a:ext cx="2016224" cy="187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477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88640"/>
            <a:ext cx="8715404" cy="86409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 </a:t>
            </a:r>
            <a:r>
              <a:rPr lang="pt-BR" b="1" dirty="0" smtClean="0">
                <a:solidFill>
                  <a:srgbClr val="C00000"/>
                </a:solidFill>
              </a:rPr>
              <a:t>Novo Olhar</a:t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> tempo de Novas oportunidades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1052736"/>
            <a:ext cx="8352928" cy="5544616"/>
          </a:xfrm>
        </p:spPr>
        <p:txBody>
          <a:bodyPr>
            <a:normAutofit lnSpcReduction="10000"/>
          </a:bodyPr>
          <a:lstStyle/>
          <a:p>
            <a:endParaRPr lang="pt-BR" dirty="0" smtClean="0"/>
          </a:p>
          <a:p>
            <a:r>
              <a:rPr lang="pt-BR" b="1" dirty="0" smtClean="0">
                <a:solidFill>
                  <a:srgbClr val="002060"/>
                </a:solidFill>
              </a:rPr>
              <a:t>Questionar  as próprias convicções;</a:t>
            </a:r>
          </a:p>
          <a:p>
            <a:r>
              <a:rPr lang="pt-BR" b="1" dirty="0" smtClean="0">
                <a:solidFill>
                  <a:srgbClr val="002060"/>
                </a:solidFill>
              </a:rPr>
              <a:t> Dar sentido novo à própria fé; </a:t>
            </a:r>
          </a:p>
          <a:p>
            <a:r>
              <a:rPr lang="pt-BR" b="1" dirty="0" smtClean="0">
                <a:solidFill>
                  <a:srgbClr val="002060"/>
                </a:solidFill>
              </a:rPr>
              <a:t>Abertura ao novo, novos referenciais novos horizontes;</a:t>
            </a:r>
          </a:p>
          <a:p>
            <a:r>
              <a:rPr lang="pt-BR" b="1" dirty="0" smtClean="0">
                <a:solidFill>
                  <a:srgbClr val="002060"/>
                </a:solidFill>
              </a:rPr>
              <a:t>Aprender a dar razões à própria fé;</a:t>
            </a:r>
          </a:p>
          <a:p>
            <a:endParaRPr lang="pt-BR" b="1" dirty="0">
              <a:solidFill>
                <a:srgbClr val="002060"/>
              </a:solidFill>
            </a:endParaRPr>
          </a:p>
          <a:p>
            <a:r>
              <a:rPr lang="pt-BR" b="1" dirty="0" smtClean="0">
                <a:solidFill>
                  <a:srgbClr val="002060"/>
                </a:solidFill>
              </a:rPr>
              <a:t>Assumir uma fé mais pessoal valorizando as várias dimensões da fé;</a:t>
            </a:r>
          </a:p>
          <a:p>
            <a:r>
              <a:rPr lang="pt-BR" b="1" dirty="0" smtClean="0">
                <a:solidFill>
                  <a:srgbClr val="002060"/>
                </a:solidFill>
              </a:rPr>
              <a:t>Maior ligação entre fé e vida – Palavra e gesto;</a:t>
            </a:r>
          </a:p>
          <a:p>
            <a:endParaRPr lang="pt-BR" b="1" dirty="0" smtClean="0">
              <a:solidFill>
                <a:srgbClr val="002060"/>
              </a:solidFill>
            </a:endParaRPr>
          </a:p>
          <a:p>
            <a:r>
              <a:rPr lang="pt-BR" b="1" dirty="0" smtClean="0">
                <a:solidFill>
                  <a:srgbClr val="002060"/>
                </a:solidFill>
              </a:rPr>
              <a:t>Sentir necessidade de uma formação continuada;</a:t>
            </a:r>
          </a:p>
          <a:p>
            <a:r>
              <a:rPr lang="pt-BR" b="1" dirty="0" smtClean="0">
                <a:solidFill>
                  <a:srgbClr val="002060"/>
                </a:solidFill>
              </a:rPr>
              <a:t>Comprometer-se com as buscas e lutas coletivas e não saídas individuais....</a:t>
            </a:r>
            <a:endParaRPr lang="pt-BR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5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b="1" dirty="0" smtClean="0">
                <a:solidFill>
                  <a:srgbClr val="002060"/>
                </a:solidFill>
              </a:rPr>
              <a:t>Catecumenato – O que é ?</a:t>
            </a:r>
            <a:endParaRPr lang="pt-BR" sz="3600" b="1" dirty="0">
              <a:solidFill>
                <a:srgbClr val="00206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980728"/>
            <a:ext cx="8352928" cy="568863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pt-BR" sz="3200" dirty="0" smtClean="0">
                <a:latin typeface="Arial Narrow" pitchFamily="34" charset="0"/>
              </a:rPr>
              <a:t>Catecumenato  palavra de origem grega que     </a:t>
            </a:r>
          </a:p>
          <a:p>
            <a:pPr marL="0" indent="0">
              <a:buNone/>
            </a:pPr>
            <a:r>
              <a:rPr lang="pt-BR" sz="3200" dirty="0" smtClean="0">
                <a:latin typeface="Arial Narrow" pitchFamily="34" charset="0"/>
              </a:rPr>
              <a:t>   significa 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fazer  ressoar,</a:t>
            </a:r>
          </a:p>
          <a:p>
            <a:pPr marL="0" indent="0">
              <a:buNone/>
            </a:pPr>
            <a:r>
              <a:rPr lang="pt-BR" sz="3200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   fazer soar nos ouvidos,</a:t>
            </a:r>
          </a:p>
          <a:p>
            <a:pPr marL="0" indent="0">
              <a:buNone/>
            </a:pP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   instruir, catequizar. </a:t>
            </a:r>
          </a:p>
          <a:p>
            <a:endParaRPr lang="pt-BR" sz="2800" dirty="0" smtClean="0">
              <a:latin typeface="Arial Narrow" pitchFamily="34" charset="0"/>
            </a:endParaRPr>
          </a:p>
          <a:p>
            <a:pPr algn="just"/>
            <a:r>
              <a:rPr lang="pt-BR" sz="2800" dirty="0" smtClean="0">
                <a:latin typeface="Arial Narrow" pitchFamily="34" charset="0"/>
              </a:rPr>
              <a:t>                                                      </a:t>
            </a:r>
          </a:p>
          <a:p>
            <a:pPr algn="ctr"/>
            <a:r>
              <a:rPr lang="pt-BR" sz="2800" dirty="0">
                <a:latin typeface="Arial Narrow" pitchFamily="34" charset="0"/>
              </a:rPr>
              <a:t> </a:t>
            </a:r>
            <a:r>
              <a:rPr lang="pt-BR" sz="2800" dirty="0" smtClean="0">
                <a:latin typeface="Arial Narrow" pitchFamily="34" charset="0"/>
              </a:rPr>
              <a:t>                                             O   Catecúmeno – que está               </a:t>
            </a:r>
          </a:p>
          <a:p>
            <a:pPr algn="ctr"/>
            <a:r>
              <a:rPr lang="pt-BR" sz="2800" dirty="0">
                <a:latin typeface="Arial Narrow" pitchFamily="34" charset="0"/>
              </a:rPr>
              <a:t> </a:t>
            </a:r>
            <a:r>
              <a:rPr lang="pt-BR" sz="2800" dirty="0" smtClean="0">
                <a:latin typeface="Arial Narrow" pitchFamily="34" charset="0"/>
              </a:rPr>
              <a:t>                                         sendo iniciado na escuta da 	                                                  Palavra de Deus. </a:t>
            </a:r>
          </a:p>
          <a:p>
            <a:pPr algn="ctr"/>
            <a:r>
              <a:rPr lang="pt-BR" sz="2800" dirty="0" smtClean="0">
                <a:latin typeface="Arial Narrow" pitchFamily="34" charset="0"/>
              </a:rPr>
              <a:t>                                                  Que está no processo da </a:t>
            </a:r>
            <a:r>
              <a:rPr lang="pt-BR" sz="3200" dirty="0" smtClean="0">
                <a:latin typeface="Arial Narrow" pitchFamily="34" charset="0"/>
              </a:rPr>
              <a:t>                                                                </a:t>
            </a:r>
          </a:p>
          <a:p>
            <a:pPr algn="ctr"/>
            <a:r>
              <a:rPr lang="pt-BR" sz="3200" dirty="0">
                <a:latin typeface="Arial Narrow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</a:rPr>
              <a:t>                                            Experiência de fé.</a:t>
            </a:r>
            <a:endParaRPr lang="pt-BR" sz="3200" dirty="0">
              <a:latin typeface="Arial Narrow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02433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388843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98628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pt-BR" sz="4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pt-BR" sz="4400" dirty="0" smtClean="0">
                <a:solidFill>
                  <a:srgbClr val="002060"/>
                </a:solidFill>
                <a:latin typeface="Arial Black" pitchFamily="34" charset="0"/>
              </a:rPr>
              <a:t>CATECUMENATO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3600" dirty="0" smtClean="0">
                <a:latin typeface="Arial Narrow" pitchFamily="34" charset="0"/>
              </a:rPr>
              <a:t>    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3200" dirty="0" smtClean="0">
                <a:latin typeface="Arial Narrow" pitchFamily="34" charset="0"/>
              </a:rPr>
              <a:t> O catecumenato foi uma das  iniciativas e instituições da Iniciação á Vida  Cristã </a:t>
            </a:r>
            <a:r>
              <a:rPr lang="pt-BR" sz="3200" u="sng" dirty="0" smtClean="0">
                <a:solidFill>
                  <a:srgbClr val="C00000"/>
                </a:solidFill>
                <a:latin typeface="Arial Narrow" pitchFamily="34" charset="0"/>
              </a:rPr>
              <a:t>mais bem-sucedidas.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3200" dirty="0" smtClean="0">
                <a:latin typeface="Arial Narrow" pitchFamily="34" charset="0"/>
              </a:rPr>
              <a:t> Iniciada  nos primeiros séculos do cristianismo e </a:t>
            </a:r>
            <a:r>
              <a:rPr lang="pt-BR" sz="3200" u="sng" dirty="0" smtClean="0">
                <a:solidFill>
                  <a:srgbClr val="C00000"/>
                </a:solidFill>
                <a:latin typeface="Arial Narrow" pitchFamily="34" charset="0"/>
              </a:rPr>
              <a:t>regatada nas últimas décadas </a:t>
            </a:r>
            <a:r>
              <a:rPr lang="pt-BR" sz="3200" dirty="0" smtClean="0">
                <a:latin typeface="Arial Narrow" pitchFamily="34" charset="0"/>
              </a:rPr>
              <a:t>para responder, </a:t>
            </a:r>
            <a:r>
              <a:rPr lang="pt-BR" sz="3200" u="sng" dirty="0" smtClean="0">
                <a:solidFill>
                  <a:srgbClr val="FF0000"/>
                </a:solidFill>
                <a:latin typeface="Arial Narrow" pitchFamily="34" charset="0"/>
              </a:rPr>
              <a:t>com as devidas adaptações</a:t>
            </a:r>
            <a:r>
              <a:rPr lang="pt-BR" sz="3200" dirty="0" smtClean="0">
                <a:latin typeface="Arial Narrow" pitchFamily="34" charset="0"/>
              </a:rPr>
              <a:t>, aos atuais desafios da transmissão da fé.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3200" dirty="0" smtClean="0">
                <a:latin typeface="Arial Narrow" pitchFamily="34" charset="0"/>
              </a:rPr>
              <a:t>O catecumenato é hoje a grande descoberta da igreja, torna-se </a:t>
            </a:r>
            <a:r>
              <a:rPr lang="pt-BR" sz="3200" u="sng" dirty="0" smtClean="0">
                <a:solidFill>
                  <a:srgbClr val="FF0000"/>
                </a:solidFill>
                <a:latin typeface="Arial Narrow" pitchFamily="34" charset="0"/>
              </a:rPr>
              <a:t>referência para as mais diversas formas de  iniciar a fé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. </a:t>
            </a:r>
            <a:r>
              <a:rPr lang="pt-BR" sz="32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endParaRPr lang="pt-BR" sz="32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>
              <a:spcBef>
                <a:spcPts val="0"/>
              </a:spcBef>
            </a:pPr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8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1520" y="116632"/>
            <a:ext cx="8424936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29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332656"/>
            <a:ext cx="8280920" cy="6141296"/>
          </a:xfrm>
        </p:spPr>
        <p:txBody>
          <a:bodyPr>
            <a:noAutofit/>
          </a:bodyPr>
          <a:lstStyle/>
          <a:p>
            <a:pPr algn="just" fontAlgn="base"/>
            <a:r>
              <a:rPr lang="pt-BR" sz="3200" dirty="0" smtClean="0">
                <a:latin typeface="Arial Narrow" pitchFamily="34" charset="0"/>
              </a:rPr>
              <a:t>Quem </a:t>
            </a:r>
            <a:r>
              <a:rPr lang="pt-BR" sz="3200" dirty="0">
                <a:latin typeface="Arial Narrow" pitchFamily="34" charset="0"/>
              </a:rPr>
              <a:t>assim fazia a descoberta de Cristo, não conseguia ficar calado. </a:t>
            </a:r>
            <a:endParaRPr lang="pt-BR" sz="3200" dirty="0" smtClean="0">
              <a:latin typeface="Arial Narrow" pitchFamily="34" charset="0"/>
            </a:endParaRPr>
          </a:p>
          <a:p>
            <a:pPr algn="just" fontAlgn="base"/>
            <a:r>
              <a:rPr lang="pt-BR" sz="3200" dirty="0" smtClean="0">
                <a:latin typeface="Arial Narrow" pitchFamily="34" charset="0"/>
              </a:rPr>
              <a:t>O </a:t>
            </a:r>
            <a:r>
              <a:rPr lang="pt-BR" sz="3200" dirty="0">
                <a:latin typeface="Arial Narrow" pitchFamily="34" charset="0"/>
              </a:rPr>
              <a:t>entusiasmo desta descoberta o levava a falar dela a parentes, amigos, a todas as pessoas de sua convivência. </a:t>
            </a:r>
            <a:endParaRPr lang="pt-BR" sz="3200" dirty="0" smtClean="0">
              <a:latin typeface="Arial Narrow" pitchFamily="34" charset="0"/>
            </a:endParaRPr>
          </a:p>
          <a:p>
            <a:pPr algn="just" fontAlgn="base"/>
            <a:r>
              <a:rPr lang="pt-BR" sz="3200" dirty="0" smtClean="0">
                <a:latin typeface="Arial Narrow" pitchFamily="34" charset="0"/>
              </a:rPr>
              <a:t>Foi </a:t>
            </a:r>
            <a:r>
              <a:rPr lang="pt-BR" sz="3200" dirty="0">
                <a:latin typeface="Arial Narrow" pitchFamily="34" charset="0"/>
              </a:rPr>
              <a:t>assim que a fé cristã caminhou os três primeiros séculos, de boca em boca, de ouvido em ouvido, num tempo em que não havia imprensa, rádio, </a:t>
            </a:r>
            <a:r>
              <a:rPr lang="pt-BR" sz="3200" dirty="0" err="1">
                <a:latin typeface="Arial Narrow" pitchFamily="34" charset="0"/>
              </a:rPr>
              <a:t>tv</a:t>
            </a:r>
            <a:r>
              <a:rPr lang="pt-BR" sz="3200" dirty="0">
                <a:latin typeface="Arial Narrow" pitchFamily="34" charset="0"/>
              </a:rPr>
              <a:t>, nem cristãos podiam pregar sua fé em praça pública. </a:t>
            </a:r>
            <a:endParaRPr lang="pt-BR" sz="3200" dirty="0" smtClean="0">
              <a:latin typeface="Arial Narrow" pitchFamily="34" charset="0"/>
            </a:endParaRPr>
          </a:p>
          <a:p>
            <a:pPr algn="just" fontAlgn="base"/>
            <a:r>
              <a:rPr lang="pt-BR" sz="3200" dirty="0" smtClean="0">
                <a:latin typeface="Arial Narrow" pitchFamily="34" charset="0"/>
              </a:rPr>
              <a:t>Esse </a:t>
            </a:r>
            <a:r>
              <a:rPr lang="pt-BR" sz="3200" dirty="0">
                <a:latin typeface="Arial Narrow" pitchFamily="34" charset="0"/>
              </a:rPr>
              <a:t>contato se tornou marca registrada dos que faziam Catecumenato.</a:t>
            </a:r>
          </a:p>
          <a:p>
            <a:pPr algn="just"/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713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19256" cy="619268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3200" dirty="0">
                <a:latin typeface="Arial Narrow" pitchFamily="34" charset="0"/>
              </a:rPr>
              <a:t>Quem assim fazia a descoberta de Cristo, não conseguia ficar calado. </a:t>
            </a:r>
            <a:endParaRPr lang="pt-BR" sz="3200" dirty="0" smtClean="0">
              <a:latin typeface="Arial Narrow" pitchFamily="34" charset="0"/>
            </a:endParaRPr>
          </a:p>
          <a:p>
            <a:r>
              <a:rPr lang="pt-BR" sz="3200" dirty="0" smtClean="0">
                <a:latin typeface="Arial Narrow" pitchFamily="34" charset="0"/>
              </a:rPr>
              <a:t>O </a:t>
            </a:r>
            <a:r>
              <a:rPr lang="pt-BR" sz="3200" dirty="0">
                <a:latin typeface="Arial Narrow" pitchFamily="34" charset="0"/>
              </a:rPr>
              <a:t>entusiasmo desta descoberta o levava a falar dela a parentes, amigos, a todas as pessoas de sua convivência. </a:t>
            </a:r>
            <a:endParaRPr lang="pt-BR" sz="3200" dirty="0" smtClean="0">
              <a:latin typeface="Arial Narrow" pitchFamily="34" charset="0"/>
            </a:endParaRPr>
          </a:p>
          <a:p>
            <a:r>
              <a:rPr lang="pt-BR" sz="3200" dirty="0" smtClean="0">
                <a:latin typeface="Arial Narrow" pitchFamily="34" charset="0"/>
              </a:rPr>
              <a:t>Foi </a:t>
            </a:r>
            <a:r>
              <a:rPr lang="pt-BR" sz="3200" dirty="0">
                <a:latin typeface="Arial Narrow" pitchFamily="34" charset="0"/>
              </a:rPr>
              <a:t>assim que a fé cristã caminhou os três primeiros séculos, de boca em boca, de ouvido em ouvido, num tempo em que </a:t>
            </a:r>
            <a:r>
              <a:rPr lang="pt-BR" sz="3200" dirty="0" smtClean="0">
                <a:latin typeface="Arial Narrow" pitchFamily="34" charset="0"/>
              </a:rPr>
              <a:t>os cristãos não podiam </a:t>
            </a:r>
            <a:r>
              <a:rPr lang="pt-BR" sz="3200" dirty="0">
                <a:latin typeface="Arial Narrow" pitchFamily="34" charset="0"/>
              </a:rPr>
              <a:t>pregar sua fé em praça pública. </a:t>
            </a:r>
            <a:endParaRPr lang="pt-BR" sz="3200" dirty="0" smtClean="0">
              <a:latin typeface="Arial Narrow" pitchFamily="34" charset="0"/>
            </a:endParaRPr>
          </a:p>
          <a:p>
            <a:r>
              <a:rPr lang="pt-BR" sz="3200" dirty="0" smtClean="0">
                <a:latin typeface="Arial Narrow" pitchFamily="34" charset="0"/>
              </a:rPr>
              <a:t>Esse </a:t>
            </a:r>
            <a:r>
              <a:rPr lang="pt-BR" sz="3200" dirty="0">
                <a:latin typeface="Arial Narrow" pitchFamily="34" charset="0"/>
              </a:rPr>
              <a:t>contato se tornou marca registrada dos que faziam </a:t>
            </a:r>
            <a:r>
              <a:rPr lang="pt-BR" sz="3200" dirty="0" smtClean="0">
                <a:latin typeface="Arial Narrow" pitchFamily="34" charset="0"/>
              </a:rPr>
              <a:t>Catecumenato.</a:t>
            </a:r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542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0" y="22412"/>
            <a:ext cx="8856984" cy="671895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Testemunho – Anúncio  – Conversão – Fé – Batismo. </a:t>
            </a:r>
            <a:endParaRPr lang="pt-BR" sz="2800" dirty="0" smtClean="0">
              <a:solidFill>
                <a:srgbClr val="FF0000"/>
              </a:solidFill>
              <a:latin typeface="Arial Narrow" pitchFamily="34" charset="0"/>
              <a:cs typeface="Arial" pitchFamily="34" charset="0"/>
            </a:endParaRPr>
          </a:p>
          <a:p>
            <a:pPr algn="just"/>
            <a:r>
              <a:rPr lang="pt-BR" sz="2800" dirty="0" smtClean="0">
                <a:latin typeface="Arial Narrow" pitchFamily="34" charset="0"/>
                <a:cs typeface="Arial" pitchFamily="34" charset="0"/>
              </a:rPr>
              <a:t>Aqui </a:t>
            </a:r>
            <a:r>
              <a:rPr lang="pt-BR" sz="2800" dirty="0">
                <a:latin typeface="Arial Narrow" pitchFamily="34" charset="0"/>
                <a:cs typeface="Arial" pitchFamily="34" charset="0"/>
              </a:rPr>
              <a:t>estão os passos que desencadearam o processo de “iniciação à vida cristã na Igreja Antiga”. </a:t>
            </a:r>
            <a:r>
              <a:rPr lang="pt-BR" sz="2800" dirty="0" smtClean="0">
                <a:latin typeface="Arial Narrow" pitchFamily="34" charset="0"/>
                <a:cs typeface="Arial" pitchFamily="34" charset="0"/>
              </a:rPr>
              <a:t>A </a:t>
            </a:r>
            <a:r>
              <a:rPr lang="pt-BR" sz="2800" dirty="0">
                <a:latin typeface="Arial Narrow" pitchFamily="34" charset="0"/>
                <a:cs typeface="Arial" pitchFamily="34" charset="0"/>
              </a:rPr>
              <a:t>catequese (o “ecoar” do primeiro anúncio) era dada por um grupo de ministros, chamados “doutores” nas comunidades paulinas</a:t>
            </a:r>
            <a:r>
              <a:rPr lang="pt-BR" sz="2800" dirty="0" smtClean="0">
                <a:latin typeface="Arial Narrow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BR" sz="2800" dirty="0" smtClean="0">
                <a:latin typeface="Arial Narrow" pitchFamily="34" charset="0"/>
              </a:rPr>
              <a:t>A </a:t>
            </a:r>
            <a:r>
              <a:rPr lang="pt-BR" sz="2800" dirty="0">
                <a:latin typeface="Arial Narrow" pitchFamily="34" charset="0"/>
              </a:rPr>
              <a:t>vida das comunidades cristãs primitivas firmava-se sobre quatro pilares: o anúncio/a doutrina dos Apóstolos</a:t>
            </a:r>
            <a:r>
              <a:rPr lang="pt-BR" sz="2800" dirty="0" smtClean="0">
                <a:latin typeface="Arial Narrow" pitchFamily="34" charset="0"/>
              </a:rPr>
              <a:t>;</a:t>
            </a:r>
          </a:p>
          <a:p>
            <a:pPr algn="just"/>
            <a:r>
              <a:rPr lang="pt-BR" sz="2800" dirty="0" smtClean="0">
                <a:latin typeface="Arial Narrow" pitchFamily="34" charset="0"/>
              </a:rPr>
              <a:t> </a:t>
            </a:r>
            <a:r>
              <a:rPr lang="pt-BR" sz="2800" dirty="0">
                <a:latin typeface="Arial Narrow" pitchFamily="34" charset="0"/>
              </a:rPr>
              <a:t>a fração do pão (ceia do Senhor/ Eucaristia); </a:t>
            </a:r>
            <a:endParaRPr lang="pt-BR" sz="2800" dirty="0" smtClean="0">
              <a:latin typeface="Arial Narrow" pitchFamily="34" charset="0"/>
            </a:endParaRPr>
          </a:p>
          <a:p>
            <a:pPr algn="just"/>
            <a:r>
              <a:rPr lang="pt-BR" sz="2800" dirty="0" smtClean="0">
                <a:latin typeface="Arial Narrow" pitchFamily="34" charset="0"/>
              </a:rPr>
              <a:t>a </a:t>
            </a:r>
            <a:r>
              <a:rPr lang="pt-BR" sz="2800" dirty="0">
                <a:latin typeface="Arial Narrow" pitchFamily="34" charset="0"/>
              </a:rPr>
              <a:t>oração </a:t>
            </a:r>
            <a:endParaRPr lang="pt-BR" sz="2800" dirty="0" smtClean="0">
              <a:latin typeface="Arial Narrow" pitchFamily="34" charset="0"/>
            </a:endParaRPr>
          </a:p>
          <a:p>
            <a:pPr algn="just"/>
            <a:r>
              <a:rPr lang="pt-BR" sz="2800" dirty="0" smtClean="0">
                <a:latin typeface="Arial Narrow" pitchFamily="34" charset="0"/>
              </a:rPr>
              <a:t>e </a:t>
            </a:r>
            <a:r>
              <a:rPr lang="pt-BR" sz="2800" dirty="0">
                <a:latin typeface="Arial Narrow" pitchFamily="34" charset="0"/>
              </a:rPr>
              <a:t>a comunhão de almas e corações, que levava à partilha dos bens, ao cuidado dos pobres e dos necessitados</a:t>
            </a:r>
            <a:r>
              <a:rPr lang="pt-BR" sz="2800" dirty="0" smtClean="0">
                <a:latin typeface="Arial Narrow" pitchFamily="34" charset="0"/>
              </a:rPr>
              <a:t>:</a:t>
            </a:r>
          </a:p>
          <a:p>
            <a:pPr algn="just"/>
            <a:r>
              <a:rPr lang="pt-BR" sz="2800" dirty="0" smtClean="0">
                <a:latin typeface="Arial Narrow" pitchFamily="34" charset="0"/>
              </a:rPr>
              <a:t> </a:t>
            </a:r>
            <a:r>
              <a:rPr lang="pt-BR" sz="2800" dirty="0">
                <a:latin typeface="Arial Narrow" pitchFamily="34" charset="0"/>
              </a:rPr>
              <a:t>“vejam como eles se amam!” (cf. Atos 2, 42-46; 4, 32-35). Anúncio e vida estavam intimamente ligados. Catequese e inserção progressiva na vida da comunidade eram inseparáveis.</a:t>
            </a:r>
          </a:p>
          <a:p>
            <a:pPr algn="just"/>
            <a:endParaRPr lang="pt-BR" sz="2800" dirty="0"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1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864096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pPr algn="ctr"/>
            <a:r>
              <a:rPr lang="pt-BR" sz="32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effectLst>
                  <a:outerShdw dist="45791" dir="2021404" algn="ctr" rotWithShape="0">
                    <a:srgbClr val="808080"/>
                  </a:outerShdw>
                </a:effectLst>
                <a:latin typeface="Arial Narrow" pitchFamily="34" charset="0"/>
              </a:rPr>
              <a:t>Desenvolvimento  do Catecumenato  </a:t>
            </a:r>
            <a:r>
              <a:rPr lang="pt-BR" sz="32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effectLst>
                  <a:outerShdw dist="45791" dir="2021404" algn="ctr" rotWithShape="0">
                    <a:srgbClr val="808080"/>
                  </a:outerShdw>
                </a:effectLst>
                <a:latin typeface="Arial Narrow" pitchFamily="34" charset="0"/>
              </a:rPr>
              <a:t>primitivo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0" y="980728"/>
            <a:ext cx="9144000" cy="587727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spcBef>
                <a:spcPct val="30000"/>
              </a:spcBef>
              <a:buClr>
                <a:srgbClr val="FF0000"/>
              </a:buClr>
              <a:buSzPct val="80000"/>
              <a:buFontTx/>
              <a:buChar char="•"/>
              <a:defRPr/>
            </a:pPr>
            <a:endParaRPr lang="pt-BR" sz="2800" dirty="0" smtClean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buClr>
                <a:srgbClr val="FF0000"/>
              </a:buClr>
              <a:buSzPct val="80000"/>
              <a:buFontTx/>
              <a:buChar char="•"/>
              <a:defRPr/>
            </a:pPr>
            <a:r>
              <a:rPr lang="pt-BR" sz="30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seu </a:t>
            </a:r>
            <a:r>
              <a:rPr lang="pt-BR" sz="300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início</a:t>
            </a:r>
            <a:r>
              <a:rPr lang="pt-BR" sz="3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 (séc. II), </a:t>
            </a:r>
            <a:endParaRPr lang="pt-BR" sz="3000" dirty="0" smtClean="0"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buClr>
                <a:srgbClr val="FF0000"/>
              </a:buClr>
              <a:buSzPct val="80000"/>
              <a:buFontTx/>
              <a:buChar char="•"/>
              <a:defRPr/>
            </a:pPr>
            <a:r>
              <a:rPr lang="pt-BR" sz="30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seu </a:t>
            </a:r>
            <a:r>
              <a:rPr lang="pt-BR" sz="30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ponto alto </a:t>
            </a:r>
            <a:r>
              <a:rPr lang="pt-BR" sz="3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(</a:t>
            </a:r>
            <a:r>
              <a:rPr lang="pt-BR" sz="3000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séc. III – V</a:t>
            </a:r>
            <a:r>
              <a:rPr lang="pt-BR" sz="3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)</a:t>
            </a:r>
          </a:p>
          <a:p>
            <a:pPr algn="ctr">
              <a:lnSpc>
                <a:spcPct val="80000"/>
              </a:lnSpc>
              <a:spcBef>
                <a:spcPct val="30000"/>
              </a:spcBef>
              <a:buClr>
                <a:srgbClr val="FF0000"/>
              </a:buClr>
              <a:buSzPct val="80000"/>
              <a:buFontTx/>
              <a:buChar char="•"/>
              <a:defRPr/>
            </a:pPr>
            <a:r>
              <a:rPr lang="pt-BR" sz="3000" dirty="0" smtClean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e </a:t>
            </a:r>
            <a:r>
              <a:rPr lang="pt-BR" sz="3000" dirty="0">
                <a:solidFill>
                  <a:srgbClr val="66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sua decadência</a:t>
            </a:r>
            <a:r>
              <a:rPr lang="pt-BR" sz="3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 (séc. VI). </a:t>
            </a:r>
            <a:endParaRPr lang="pt-BR" sz="3000" dirty="0" smtClean="0"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buClr>
                <a:srgbClr val="FF0000"/>
              </a:buClr>
              <a:buSzPct val="80000"/>
              <a:buFontTx/>
              <a:buChar char="•"/>
              <a:defRPr/>
            </a:pPr>
            <a:endParaRPr lang="pt-BR" sz="3000" dirty="0"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buClr>
                <a:srgbClr val="FF0000"/>
              </a:buClr>
              <a:buSzPct val="80000"/>
              <a:buFontTx/>
              <a:buChar char="•"/>
              <a:defRPr/>
            </a:pPr>
            <a:r>
              <a:rPr lang="pt-BR" sz="3000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Cristandade</a:t>
            </a:r>
            <a:r>
              <a:rPr lang="pt-BR" sz="3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: </a:t>
            </a:r>
            <a:r>
              <a:rPr lang="pt-BR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O </a:t>
            </a:r>
            <a:r>
              <a:rPr lang="pt-BR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catecumenato social</a:t>
            </a:r>
            <a:r>
              <a:rPr lang="pt-BR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 </a:t>
            </a:r>
            <a:r>
              <a:rPr lang="pt-BR" sz="3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(a partir do séc. VII). </a:t>
            </a:r>
            <a:endParaRPr lang="pt-BR" sz="3000" dirty="0" smtClean="0"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  <a:p>
            <a:pPr algn="ctr">
              <a:lnSpc>
                <a:spcPct val="80000"/>
              </a:lnSpc>
              <a:spcBef>
                <a:spcPct val="30000"/>
              </a:spcBef>
              <a:buClr>
                <a:srgbClr val="FF0000"/>
              </a:buClr>
              <a:buSzPct val="80000"/>
              <a:buFontTx/>
              <a:buChar char="•"/>
              <a:defRPr/>
            </a:pPr>
            <a:r>
              <a:rPr lang="pt-BR" sz="3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A </a:t>
            </a:r>
            <a:r>
              <a:rPr lang="pt-BR" sz="3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família e sociedade se encarregam de cuidar dos fiéis</a:t>
            </a:r>
            <a:r>
              <a:rPr lang="pt-BR" sz="3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.</a:t>
            </a:r>
          </a:p>
          <a:p>
            <a:pPr algn="ctr">
              <a:lnSpc>
                <a:spcPct val="80000"/>
              </a:lnSpc>
              <a:spcBef>
                <a:spcPct val="30000"/>
              </a:spcBef>
              <a:buClr>
                <a:srgbClr val="FF0000"/>
              </a:buClr>
              <a:buSzPct val="80000"/>
              <a:buFontTx/>
              <a:buChar char="•"/>
              <a:defRPr/>
            </a:pPr>
            <a:r>
              <a:rPr lang="pt-BR" sz="30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A </a:t>
            </a:r>
            <a:r>
              <a:rPr lang="pt-BR" sz="3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hierarquia cuida dos sacramentos e das devoções. </a:t>
            </a:r>
          </a:p>
          <a:p>
            <a:pPr algn="ctr"/>
            <a:r>
              <a:rPr lang="pt-BR" sz="3000" dirty="0" smtClean="0">
                <a:latin typeface="Arial Narrow" pitchFamily="34" charset="0"/>
              </a:rPr>
              <a:t>    Separação: fé e vida – Palavra e rito- ]</a:t>
            </a:r>
          </a:p>
          <a:p>
            <a:pPr algn="ctr"/>
            <a:r>
              <a:rPr lang="pt-BR" sz="3000" dirty="0" smtClean="0">
                <a:latin typeface="Arial Narrow" pitchFamily="34" charset="0"/>
              </a:rPr>
              <a:t>Se fortaleceu a </a:t>
            </a:r>
            <a:r>
              <a:rPr lang="pt-BR" sz="3000" dirty="0" err="1" smtClean="0">
                <a:latin typeface="Arial Narrow" pitchFamily="34" charset="0"/>
              </a:rPr>
              <a:t>sacramentalização</a:t>
            </a:r>
            <a:r>
              <a:rPr lang="pt-BR" sz="3000" dirty="0" smtClean="0">
                <a:latin typeface="Arial Narrow" pitchFamily="34" charset="0"/>
              </a:rPr>
              <a:t>, a doutrinação,</a:t>
            </a:r>
          </a:p>
          <a:p>
            <a:pPr algn="ctr"/>
            <a:r>
              <a:rPr lang="pt-BR" sz="3000" dirty="0" smtClean="0">
                <a:latin typeface="Arial Narrow" pitchFamily="34" charset="0"/>
              </a:rPr>
              <a:t> o  voluntariado e o </a:t>
            </a:r>
            <a:r>
              <a:rPr lang="pt-BR" sz="3000" dirty="0" err="1" smtClean="0">
                <a:latin typeface="Arial Narrow" pitchFamily="34" charset="0"/>
              </a:rPr>
              <a:t>devocionismo</a:t>
            </a:r>
            <a:r>
              <a:rPr lang="pt-BR" sz="3000" dirty="0" smtClean="0">
                <a:latin typeface="Arial Narrow" pitchFamily="34" charset="0"/>
              </a:rPr>
              <a:t>. </a:t>
            </a:r>
            <a:endParaRPr lang="pt-BR" sz="3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978213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6C2234-F94E-499D-82B5-EEB8AF785233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12290" name="Text Box 2" descr="Papel carta"/>
          <p:cNvSpPr txBox="1">
            <a:spLocks noChangeArrowheads="1"/>
          </p:cNvSpPr>
          <p:nvPr/>
        </p:nvSpPr>
        <p:spPr bwMode="auto">
          <a:xfrm>
            <a:off x="0" y="142852"/>
            <a:ext cx="8715404" cy="658641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FFCC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marL="384175" lvl="2" algn="ctr">
              <a:buFont typeface="Wingdings" pitchFamily="2" charset="2"/>
              <a:buNone/>
              <a:defRPr/>
            </a:pPr>
            <a:r>
              <a:rPr lang="pt-BR" sz="4400" b="1" i="1" dirty="0">
                <a:solidFill>
                  <a:srgbClr val="FF0066"/>
                </a:solidFill>
                <a:latin typeface="Arial Narrow" pitchFamily="34" charset="0"/>
                <a:cs typeface="Times New Roman" pitchFamily="18" charset="0"/>
              </a:rPr>
              <a:t>Catecumenato</a:t>
            </a:r>
            <a:r>
              <a:rPr lang="pt-BR" sz="4400" b="1" i="1" dirty="0" smtClean="0">
                <a:latin typeface="Arial Narrow" pitchFamily="34" charset="0"/>
                <a:cs typeface="Times New Roman" pitchFamily="18" charset="0"/>
              </a:rPr>
              <a:t>:</a:t>
            </a:r>
          </a:p>
          <a:p>
            <a:pPr marL="384175" lvl="2">
              <a:lnSpc>
                <a:spcPct val="85000"/>
              </a:lnSpc>
              <a:spcBef>
                <a:spcPct val="25000"/>
              </a:spcBef>
              <a:buClr>
                <a:srgbClr val="FF0000"/>
              </a:buClr>
              <a:buSzPct val="120000"/>
              <a:buFont typeface="Wingdings" pitchFamily="2" charset="2"/>
              <a:buChar char="Ø"/>
              <a:defRPr/>
            </a:pPr>
            <a:r>
              <a:rPr lang="pt-BR" sz="3600" i="1" dirty="0" smtClean="0">
                <a:latin typeface="Arial Narrow" pitchFamily="34" charset="0"/>
                <a:cs typeface="Times New Roman" pitchFamily="18" charset="0"/>
              </a:rPr>
              <a:t>Caminho </a:t>
            </a:r>
            <a:r>
              <a:rPr lang="pt-BR" sz="3600" i="1" dirty="0">
                <a:latin typeface="Arial Narrow" pitchFamily="34" charset="0"/>
                <a:cs typeface="Times New Roman" pitchFamily="18" charset="0"/>
              </a:rPr>
              <a:t>antigo e eficiente</a:t>
            </a:r>
          </a:p>
          <a:p>
            <a:pPr marL="384175" lvl="2">
              <a:lnSpc>
                <a:spcPct val="85000"/>
              </a:lnSpc>
              <a:spcBef>
                <a:spcPct val="25000"/>
              </a:spcBef>
              <a:buClr>
                <a:srgbClr val="FF0000"/>
              </a:buClr>
              <a:buSzPct val="120000"/>
              <a:buFont typeface="Wingdings" pitchFamily="2" charset="2"/>
              <a:buChar char="Ø"/>
              <a:defRPr/>
            </a:pPr>
            <a:r>
              <a:rPr lang="pt-BR" sz="3600" i="1" dirty="0">
                <a:latin typeface="Arial Narrow" pitchFamily="34" charset="0"/>
                <a:cs typeface="Times New Roman" pitchFamily="18" charset="0"/>
              </a:rPr>
              <a:t>desenvolvido pelas comunidades cristãs,</a:t>
            </a:r>
          </a:p>
          <a:p>
            <a:pPr marL="384175" lvl="2">
              <a:lnSpc>
                <a:spcPct val="85000"/>
              </a:lnSpc>
              <a:spcBef>
                <a:spcPct val="25000"/>
              </a:spcBef>
              <a:buClr>
                <a:srgbClr val="FF0000"/>
              </a:buClr>
              <a:buSzPct val="120000"/>
              <a:buFont typeface="Wingdings" pitchFamily="2" charset="2"/>
              <a:buChar char="Ø"/>
              <a:defRPr/>
            </a:pPr>
            <a:r>
              <a:rPr lang="pt-BR" sz="3600" i="1" dirty="0">
                <a:latin typeface="Arial Narrow" pitchFamily="34" charset="0"/>
                <a:cs typeface="Times New Roman" pitchFamily="18" charset="0"/>
              </a:rPr>
              <a:t>aprofundado pelos Santos Padres</a:t>
            </a:r>
          </a:p>
          <a:p>
            <a:pPr marL="384175" lvl="2">
              <a:lnSpc>
                <a:spcPct val="85000"/>
              </a:lnSpc>
              <a:spcBef>
                <a:spcPct val="25000"/>
              </a:spcBef>
              <a:buClr>
                <a:srgbClr val="FF0000"/>
              </a:buClr>
              <a:buSzPct val="120000"/>
              <a:buFont typeface="Wingdings" pitchFamily="2" charset="2"/>
              <a:buChar char="Ø"/>
              <a:defRPr/>
            </a:pPr>
            <a:r>
              <a:rPr lang="pt-BR" sz="3600" i="1" dirty="0">
                <a:latin typeface="Arial Narrow" pitchFamily="34" charset="0"/>
                <a:cs typeface="Times New Roman" pitchFamily="18" charset="0"/>
              </a:rPr>
              <a:t> acolhido e institucionalizado pela autoridade eclesiástica</a:t>
            </a:r>
          </a:p>
          <a:p>
            <a:pPr marL="384175" lvl="2">
              <a:lnSpc>
                <a:spcPct val="85000"/>
              </a:lnSpc>
              <a:spcBef>
                <a:spcPct val="25000"/>
              </a:spcBef>
              <a:buClr>
                <a:srgbClr val="FF0000"/>
              </a:buClr>
              <a:buSzPct val="120000"/>
              <a:buFont typeface="Wingdings" pitchFamily="2" charset="2"/>
              <a:buChar char="Ø"/>
              <a:defRPr/>
            </a:pPr>
            <a:r>
              <a:rPr lang="pt-BR" sz="3600" i="1" dirty="0">
                <a:latin typeface="Arial Narrow" pitchFamily="34" charset="0"/>
                <a:cs typeface="Times New Roman" pitchFamily="18" charset="0"/>
              </a:rPr>
              <a:t>núcleo do próprio desenvolvimento do ano litúrgico, gerado nesse processo</a:t>
            </a:r>
            <a:r>
              <a:rPr lang="es-CO" sz="3600" i="1" dirty="0">
                <a:latin typeface="Arial Narrow" pitchFamily="34" charset="0"/>
              </a:rPr>
              <a:t> </a:t>
            </a:r>
            <a:endParaRPr lang="pt-BR" sz="3600" i="1" dirty="0">
              <a:latin typeface="Arial Narrow" pitchFamily="34" charset="0"/>
              <a:cs typeface="Times New Roman" pitchFamily="18" charset="0"/>
            </a:endParaRPr>
          </a:p>
          <a:p>
            <a:pPr marL="384175" lvl="2">
              <a:lnSpc>
                <a:spcPct val="85000"/>
              </a:lnSpc>
              <a:spcBef>
                <a:spcPct val="25000"/>
              </a:spcBef>
              <a:buClr>
                <a:srgbClr val="FF0000"/>
              </a:buClr>
              <a:buSzPct val="120000"/>
              <a:buFont typeface="Wingdings" pitchFamily="2" charset="2"/>
              <a:buChar char="Ø"/>
              <a:defRPr/>
            </a:pPr>
            <a:r>
              <a:rPr lang="pt-BR" sz="3600" i="1" dirty="0">
                <a:latin typeface="Arial Narrow" pitchFamily="34" charset="0"/>
                <a:cs typeface="Times New Roman" pitchFamily="18" charset="0"/>
              </a:rPr>
              <a:t>A </a:t>
            </a:r>
            <a:r>
              <a:rPr lang="pt-BR" sz="36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Times New Roman" pitchFamily="18" charset="0"/>
              </a:rPr>
              <a:t>mistagogia</a:t>
            </a:r>
            <a:r>
              <a:rPr lang="pt-BR" sz="36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Times New Roman" pitchFamily="18" charset="0"/>
              </a:rPr>
              <a:t>. </a:t>
            </a:r>
            <a:endParaRPr lang="pt-BR" sz="3600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marL="384175" lvl="2">
              <a:lnSpc>
                <a:spcPct val="85000"/>
              </a:lnSpc>
              <a:spcBef>
                <a:spcPct val="25000"/>
              </a:spcBef>
              <a:buClr>
                <a:srgbClr val="FF0000"/>
              </a:buClr>
              <a:buSzPct val="120000"/>
              <a:defRPr/>
            </a:pPr>
            <a:endParaRPr lang="pt-BR" sz="3600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cs typeface="Times New Roman" pitchFamily="18" charset="0"/>
            </a:endParaRPr>
          </a:p>
          <a:p>
            <a:pPr marL="384175" lvl="2">
              <a:lnSpc>
                <a:spcPct val="85000"/>
              </a:lnSpc>
              <a:spcBef>
                <a:spcPct val="25000"/>
              </a:spcBef>
              <a:buClr>
                <a:srgbClr val="FF0000"/>
              </a:buClr>
              <a:buSzPct val="120000"/>
              <a:buFont typeface="Wingdings" pitchFamily="2" charset="2"/>
              <a:buChar char="Ø"/>
              <a:defRPr/>
            </a:pPr>
            <a:r>
              <a:rPr lang="pt-BR" sz="36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Times New Roman" pitchFamily="18" charset="0"/>
              </a:rPr>
              <a:t>Valor </a:t>
            </a:r>
            <a:r>
              <a:rPr lang="pt-BR" sz="36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Times New Roman" pitchFamily="18" charset="0"/>
              </a:rPr>
              <a:t>e pedagogia do Rito e dos processos...</a:t>
            </a:r>
            <a:endParaRPr lang="es-ES_tradnl" sz="3600" i="1" dirty="0"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8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568952" cy="662473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>
            <a:normAutofit lnSpcReduction="10000"/>
          </a:bodyPr>
          <a:lstStyle/>
          <a:p>
            <a:pPr algn="just"/>
            <a:r>
              <a:rPr lang="pt-BR" sz="4000" dirty="0" smtClean="0">
                <a:latin typeface="Arial Narrow" pitchFamily="34" charset="0"/>
              </a:rPr>
              <a:t> O </a:t>
            </a:r>
            <a:r>
              <a:rPr lang="pt-BR" sz="4000" dirty="0">
                <a:latin typeface="Arial Narrow" pitchFamily="34" charset="0"/>
              </a:rPr>
              <a:t>catecumenato antigo esteve presente entre os séculos </a:t>
            </a:r>
            <a:r>
              <a:rPr lang="pt-BR" sz="4000" dirty="0" smtClean="0">
                <a:latin typeface="Arial Narrow" pitchFamily="34" charset="0"/>
              </a:rPr>
              <a:t> segundo e terceiro </a:t>
            </a:r>
            <a:r>
              <a:rPr lang="pt-BR" sz="4000" dirty="0">
                <a:latin typeface="Arial Narrow" pitchFamily="34" charset="0"/>
              </a:rPr>
              <a:t>sendo uma rica e original instituição pastoral graças à qual a </a:t>
            </a:r>
            <a:r>
              <a:rPr lang="pt-BR" sz="4000" dirty="0" smtClean="0">
                <a:latin typeface="Arial Narrow" pitchFamily="34" charset="0"/>
              </a:rPr>
              <a:t>Igreja.</a:t>
            </a:r>
          </a:p>
          <a:p>
            <a:pPr algn="just"/>
            <a:endParaRPr lang="pt-BR" sz="4000" dirty="0" smtClean="0">
              <a:latin typeface="Arial Narrow" pitchFamily="34" charset="0"/>
            </a:endParaRPr>
          </a:p>
          <a:p>
            <a:pPr algn="just"/>
            <a:r>
              <a:rPr lang="pt-BR" sz="4000" dirty="0" smtClean="0">
                <a:latin typeface="Arial Narrow" pitchFamily="34" charset="0"/>
              </a:rPr>
              <a:t> </a:t>
            </a:r>
            <a:r>
              <a:rPr lang="pt-BR" sz="4000" dirty="0">
                <a:latin typeface="Arial Narrow" pitchFamily="34" charset="0"/>
              </a:rPr>
              <a:t>expressou a sua vocação </a:t>
            </a:r>
            <a:r>
              <a:rPr lang="pt-BR" sz="4000" dirty="0" smtClean="0">
                <a:latin typeface="Arial Narrow" pitchFamily="34" charset="0"/>
              </a:rPr>
              <a:t>missionária; </a:t>
            </a:r>
          </a:p>
          <a:p>
            <a:pPr algn="just"/>
            <a:r>
              <a:rPr lang="pt-BR" sz="4000" dirty="0" smtClean="0">
                <a:latin typeface="Arial Narrow" pitchFamily="34" charset="0"/>
              </a:rPr>
              <a:t> exercitou </a:t>
            </a:r>
            <a:r>
              <a:rPr lang="pt-BR" sz="4000" dirty="0">
                <a:latin typeface="Arial Narrow" pitchFamily="34" charset="0"/>
              </a:rPr>
              <a:t>a sua </a:t>
            </a:r>
            <a:r>
              <a:rPr lang="pt-BR" sz="4000" dirty="0">
                <a:solidFill>
                  <a:srgbClr val="002060"/>
                </a:solidFill>
                <a:latin typeface="Arial Narrow" pitchFamily="34" charset="0"/>
              </a:rPr>
              <a:t>função materna em acolher e formar com seriedade e serenidade os novos fiéis para assim serem gerados à vida nova em Cristo e na Igreja.</a:t>
            </a:r>
          </a:p>
          <a:p>
            <a:pPr algn="just"/>
            <a:endParaRPr lang="pt-BR" sz="4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6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844" y="0"/>
            <a:ext cx="8572560" cy="1357298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/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/>
            </a:r>
            <a:b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9A900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r>
              <a:rPr lang="pt-BR" sz="40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O </a:t>
            </a:r>
            <a:r>
              <a:rPr lang="pt-BR" sz="40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  <a:t>Catecumenato primitivo</a:t>
            </a:r>
            <a:br>
              <a:rPr lang="pt-BR" sz="40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effectLst>
                  <a:outerShdw dist="45791" dir="2021404" algn="ctr" rotWithShape="0">
                    <a:srgbClr val="808080"/>
                  </a:outerShdw>
                </a:effectLst>
                <a:latin typeface="Arial Black"/>
              </a:rPr>
            </a:br>
            <a:endParaRPr lang="pt-B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0" y="1071546"/>
            <a:ext cx="9144000" cy="5786454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pt-BR" sz="2800" dirty="0">
                <a:solidFill>
                  <a:srgbClr val="0000FF"/>
                </a:solidFill>
                <a:latin typeface="Arial Narrow" pitchFamily="34" charset="0"/>
              </a:rPr>
              <a:t>Entre os séculos II e VI dC., a preparação </a:t>
            </a:r>
            <a:r>
              <a:rPr lang="pt-BR" sz="2800" dirty="0" smtClean="0">
                <a:solidFill>
                  <a:srgbClr val="0000FF"/>
                </a:solidFill>
                <a:latin typeface="Arial Narrow" pitchFamily="34" charset="0"/>
              </a:rPr>
              <a:t>das </a:t>
            </a:r>
            <a:r>
              <a:rPr lang="pt-BR" sz="2800" dirty="0">
                <a:solidFill>
                  <a:srgbClr val="0000FF"/>
                </a:solidFill>
                <a:latin typeface="Arial Narrow" pitchFamily="34" charset="0"/>
              </a:rPr>
              <a:t>pessoas ao cristianismo foi aos poucos se organizando. </a:t>
            </a:r>
            <a:endParaRPr lang="pt-BR" sz="2800" dirty="0" smtClean="0">
              <a:solidFill>
                <a:srgbClr val="0000FF"/>
              </a:solidFill>
              <a:latin typeface="Arial Narrow" pitchFamily="34" charset="0"/>
            </a:endParaRPr>
          </a:p>
          <a:p>
            <a:pPr algn="just"/>
            <a:r>
              <a:rPr lang="pt-BR" sz="2800" dirty="0" smtClean="0">
                <a:solidFill>
                  <a:srgbClr val="0000FF"/>
                </a:solidFill>
                <a:latin typeface="Arial Narrow" pitchFamily="34" charset="0"/>
              </a:rPr>
              <a:t>Criou-se</a:t>
            </a:r>
            <a:r>
              <a:rPr lang="pt-BR" sz="2800" dirty="0">
                <a:solidFill>
                  <a:srgbClr val="0000FF"/>
                </a:solidFill>
                <a:latin typeface="Arial Narrow" pitchFamily="34" charset="0"/>
              </a:rPr>
              <a:t>, assim, o </a:t>
            </a:r>
            <a:r>
              <a:rPr lang="pt-BR" sz="2800" i="1" dirty="0">
                <a:solidFill>
                  <a:srgbClr val="FF0000"/>
                </a:solidFill>
                <a:latin typeface="Arial Narrow" pitchFamily="34" charset="0"/>
              </a:rPr>
              <a:t>Itinerário Catecumenal</a:t>
            </a:r>
            <a:r>
              <a:rPr lang="pt-BR" sz="2800" dirty="0">
                <a:solidFill>
                  <a:srgbClr val="0000FF"/>
                </a:solidFill>
                <a:latin typeface="Arial Narrow" pitchFamily="34" charset="0"/>
              </a:rPr>
              <a:t>, que chegou a ter três anos de duração. </a:t>
            </a:r>
            <a:endParaRPr lang="pt-BR" sz="2800" dirty="0" smtClean="0">
              <a:solidFill>
                <a:srgbClr val="0000FF"/>
              </a:solidFill>
              <a:latin typeface="Arial Narrow" pitchFamily="34" charset="0"/>
            </a:endParaRPr>
          </a:p>
          <a:p>
            <a:pPr algn="just"/>
            <a:r>
              <a:rPr lang="pt-BR" sz="2800" dirty="0" smtClean="0">
                <a:solidFill>
                  <a:srgbClr val="0000FF"/>
                </a:solidFill>
                <a:latin typeface="Arial Narrow" pitchFamily="34" charset="0"/>
              </a:rPr>
              <a:t>Historicamente </a:t>
            </a:r>
            <a:r>
              <a:rPr lang="pt-BR" sz="2800" dirty="0">
                <a:solidFill>
                  <a:srgbClr val="0000FF"/>
                </a:solidFill>
                <a:latin typeface="Arial Narrow" pitchFamily="34" charset="0"/>
              </a:rPr>
              <a:t>foi a fase áurea da Catequese</a:t>
            </a:r>
            <a:r>
              <a:rPr lang="pt-BR" sz="2800" dirty="0" smtClean="0">
                <a:solidFill>
                  <a:srgbClr val="0000FF"/>
                </a:solidFill>
                <a:latin typeface="Arial Narrow" pitchFamily="34" charset="0"/>
              </a:rPr>
              <a:t>.</a:t>
            </a:r>
          </a:p>
          <a:p>
            <a:r>
              <a:rPr lang="pt-BR" sz="2800" dirty="0" smtClean="0">
                <a:latin typeface="Arial Narrow" pitchFamily="34" charset="0"/>
              </a:rPr>
              <a:t>Os </a:t>
            </a:r>
            <a:r>
              <a:rPr lang="pt-BR" sz="2800" dirty="0">
                <a:latin typeface="Arial Narrow" pitchFamily="34" charset="0"/>
              </a:rPr>
              <a:t>convertidos, por causa do </a:t>
            </a:r>
            <a:r>
              <a:rPr lang="pt-BR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processo catecumenal,</a:t>
            </a:r>
            <a:r>
              <a:rPr lang="pt-BR" sz="2800" dirty="0">
                <a:latin typeface="Arial Narrow" pitchFamily="34" charset="0"/>
              </a:rPr>
              <a:t> exerceram influência na Igreja e na </a:t>
            </a:r>
            <a:r>
              <a:rPr lang="pt-BR" sz="2800" dirty="0" smtClean="0">
                <a:latin typeface="Arial Narrow" pitchFamily="34" charset="0"/>
              </a:rPr>
              <a:t>sociedade.</a:t>
            </a:r>
          </a:p>
          <a:p>
            <a:endParaRPr lang="pt-BR" sz="2800" dirty="0" smtClean="0">
              <a:latin typeface="Arial Narrow" pitchFamily="34" charset="0"/>
            </a:endParaRPr>
          </a:p>
          <a:p>
            <a:pPr marL="274320" lvl="2" indent="-27432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pt-BR" sz="2800" dirty="0" smtClean="0">
                <a:latin typeface="Arial Narrow" pitchFamily="34" charset="0"/>
              </a:rPr>
              <a:t>No fim do segundo século as pessoas que desejavam tornarem-se cristãos eram acolhidas na comunidade eclesial entre os aspirantes ao batismo com o nome de catecúmenos. </a:t>
            </a:r>
          </a:p>
          <a:p>
            <a:endParaRPr lang="pt-BR" sz="3200" dirty="0">
              <a:latin typeface="Arial Narrow" pitchFamily="34" charset="0"/>
            </a:endParaRPr>
          </a:p>
          <a:p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799993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332656"/>
            <a:ext cx="8568952" cy="61412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pt-BR" sz="3200" dirty="0" smtClean="0">
                <a:latin typeface="Arial Narrow" pitchFamily="34" charset="0"/>
              </a:rPr>
              <a:t> A </a:t>
            </a:r>
            <a:r>
              <a:rPr lang="pt-BR" sz="3200" dirty="0">
                <a:latin typeface="Arial Narrow" pitchFamily="34" charset="0"/>
              </a:rPr>
              <a:t>preparação ao batismo </a:t>
            </a:r>
            <a:r>
              <a:rPr lang="pt-BR" sz="3200" dirty="0" smtClean="0">
                <a:latin typeface="Arial Narrow" pitchFamily="34" charset="0"/>
              </a:rPr>
              <a:t>acontecia  </a:t>
            </a:r>
            <a:r>
              <a:rPr lang="pt-BR" sz="3200" dirty="0">
                <a:latin typeface="Arial Narrow" pitchFamily="34" charset="0"/>
              </a:rPr>
              <a:t>em duas etapas</a:t>
            </a:r>
            <a:r>
              <a:rPr lang="pt-BR" sz="3200" dirty="0" smtClean="0">
                <a:latin typeface="Arial Narrow" pitchFamily="34" charset="0"/>
              </a:rPr>
              <a:t>:</a:t>
            </a:r>
          </a:p>
          <a:p>
            <a:pPr marL="0" indent="0" algn="just">
              <a:buNone/>
            </a:pPr>
            <a:endParaRPr lang="pt-BR" sz="3200" dirty="0" smtClean="0">
              <a:latin typeface="Arial Narrow" pitchFamily="34" charset="0"/>
            </a:endParaRPr>
          </a:p>
          <a:p>
            <a:pPr marL="0" indent="0" algn="just">
              <a:buNone/>
            </a:pPr>
            <a:r>
              <a:rPr lang="pt-BR" sz="3200" dirty="0" smtClean="0">
                <a:latin typeface="Arial Narrow" pitchFamily="34" charset="0"/>
              </a:rPr>
              <a:t> 1. Os  </a:t>
            </a:r>
            <a:r>
              <a:rPr lang="pt-BR" sz="3200" dirty="0">
                <a:latin typeface="Arial Narrow" pitchFamily="34" charset="0"/>
              </a:rPr>
              <a:t>candidatos recebiam o nome de catecúmenos </a:t>
            </a:r>
            <a:endParaRPr lang="pt-BR" sz="3200" dirty="0" smtClean="0">
              <a:latin typeface="Arial Narrow" pitchFamily="34" charset="0"/>
            </a:endParaRP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Coincidia com o tempo da quaresma onde </a:t>
            </a:r>
            <a:r>
              <a:rPr lang="pt-BR" sz="3200" dirty="0">
                <a:latin typeface="Arial Narrow" pitchFamily="34" charset="0"/>
              </a:rPr>
              <a:t>os inscritos ao batismo chamavam-se competentes ou eleitos no Ocidente e </a:t>
            </a:r>
            <a:r>
              <a:rPr lang="pt-BR" sz="3200" dirty="0" smtClean="0">
                <a:latin typeface="Arial Narrow" pitchFamily="34" charset="0"/>
              </a:rPr>
              <a:t>iluminados </a:t>
            </a:r>
            <a:r>
              <a:rPr lang="pt-BR" sz="3200" dirty="0">
                <a:latin typeface="Arial Narrow" pitchFamily="34" charset="0"/>
              </a:rPr>
              <a:t>no Oriente. </a:t>
            </a:r>
            <a:endParaRPr lang="pt-BR" sz="3200" dirty="0" smtClean="0">
              <a:latin typeface="Arial Narrow" pitchFamily="34" charset="0"/>
            </a:endParaRP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As </a:t>
            </a:r>
            <a:r>
              <a:rPr lang="pt-BR" sz="3200" dirty="0">
                <a:latin typeface="Arial Narrow" pitchFamily="34" charset="0"/>
              </a:rPr>
              <a:t>duas categorias de candidatos: catecúmenos e competentes eram preparados ao batismo. </a:t>
            </a:r>
            <a:endParaRPr lang="pt-BR" sz="3200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39947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147248" cy="5997280"/>
          </a:xfrm>
        </p:spPr>
        <p:txBody>
          <a:bodyPr>
            <a:normAutofit/>
          </a:bodyPr>
          <a:lstStyle/>
          <a:p>
            <a:pPr algn="ctr"/>
            <a:r>
              <a:rPr lang="pt-BR" sz="3600" dirty="0" smtClean="0">
                <a:latin typeface="Arial Narrow" pitchFamily="34" charset="0"/>
              </a:rPr>
              <a:t> Assim </a:t>
            </a:r>
            <a:r>
              <a:rPr lang="pt-BR" sz="3600" dirty="0">
                <a:latin typeface="Arial Narrow" pitchFamily="34" charset="0"/>
              </a:rPr>
              <a:t>entendemos que o catecumenato antigo no sentido </a:t>
            </a:r>
            <a:r>
              <a:rPr lang="pt-BR" sz="3600" dirty="0" smtClean="0">
                <a:latin typeface="Arial Narrow" pitchFamily="34" charset="0"/>
              </a:rPr>
              <a:t>verdadeiro </a:t>
            </a:r>
            <a:r>
              <a:rPr lang="pt-BR" sz="3600" dirty="0">
                <a:latin typeface="Arial Narrow" pitchFamily="34" charset="0"/>
              </a:rPr>
              <a:t>da palavra era </a:t>
            </a:r>
            <a:r>
              <a:rPr lang="pt-BR" sz="3600" dirty="0" smtClean="0">
                <a:latin typeface="Arial Narrow" pitchFamily="34" charset="0"/>
              </a:rPr>
              <a:t>o</a:t>
            </a:r>
          </a:p>
          <a:p>
            <a:pPr algn="ctr"/>
            <a:r>
              <a:rPr lang="pt-BR" sz="3600" dirty="0" smtClean="0">
                <a:latin typeface="Arial Narrow" pitchFamily="34" charset="0"/>
              </a:rPr>
              <a:t> </a:t>
            </a:r>
            <a:r>
              <a:rPr lang="pt-BR" sz="3600" b="1" dirty="0">
                <a:solidFill>
                  <a:srgbClr val="FF0000"/>
                </a:solidFill>
                <a:latin typeface="Arial Narrow" pitchFamily="34" charset="0"/>
              </a:rPr>
              <a:t>tempo da formação daqueles e daquelas que desejavam tornarem-se cristãos; </a:t>
            </a:r>
            <a:endParaRPr lang="pt-BR" sz="3600" b="1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algn="ctr"/>
            <a:endParaRPr lang="pt-BR" sz="3600" dirty="0">
              <a:solidFill>
                <a:srgbClr val="FF0000"/>
              </a:solidFill>
              <a:latin typeface="Arial Narrow" pitchFamily="34" charset="0"/>
            </a:endParaRPr>
          </a:p>
          <a:p>
            <a:pPr algn="ctr"/>
            <a:r>
              <a:rPr lang="pt-BR" sz="3600" dirty="0" smtClean="0">
                <a:latin typeface="Arial Narrow" pitchFamily="34" charset="0"/>
              </a:rPr>
              <a:t>compreendia </a:t>
            </a:r>
            <a:r>
              <a:rPr lang="pt-BR" sz="3600" dirty="0">
                <a:latin typeface="Arial Narrow" pitchFamily="34" charset="0"/>
              </a:rPr>
              <a:t>a </a:t>
            </a:r>
            <a:r>
              <a:rPr lang="pt-BR" sz="3600" b="1" dirty="0">
                <a:latin typeface="Arial Narrow" pitchFamily="34" charset="0"/>
              </a:rPr>
              <a:t>primeira acolhida dos novos membros na comunidade cristã até o limiar do batismo, confirmação e eucaristia.</a:t>
            </a:r>
          </a:p>
          <a:p>
            <a:pPr algn="ctr"/>
            <a:endParaRPr lang="pt-BR" sz="36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6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332656"/>
            <a:ext cx="8280920" cy="614129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3200" dirty="0" smtClean="0">
                <a:latin typeface="Arial Narrow" pitchFamily="34" charset="0"/>
              </a:rPr>
              <a:t>Não encontramos no Novo Testamento escritos, rituais elaborados  de preparação para os novos membros que desejassem abraçar a fé cristã. </a:t>
            </a: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ctr"/>
            <a:r>
              <a:rPr lang="pt-BR" sz="3200" dirty="0" smtClean="0">
                <a:latin typeface="Arial Narrow" pitchFamily="34" charset="0"/>
              </a:rPr>
              <a:t>Nem encontramos os termos </a:t>
            </a:r>
            <a:r>
              <a:rPr lang="pt-BR" sz="3200" b="1" dirty="0" smtClean="0">
                <a:solidFill>
                  <a:srgbClr val="00B050"/>
                </a:solidFill>
                <a:latin typeface="Arial Narrow" pitchFamily="34" charset="0"/>
              </a:rPr>
              <a:t>iniciação cristã, catecumenato </a:t>
            </a:r>
            <a:r>
              <a:rPr lang="pt-BR" sz="3200" dirty="0" smtClean="0">
                <a:latin typeface="Arial Narrow" pitchFamily="34" charset="0"/>
              </a:rPr>
              <a:t>. </a:t>
            </a: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 Com isto não significa a ausência de uma preparação e critérios de discernimento para os que desejavam abraçar a fé cristã. </a:t>
            </a: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 Temos passagens bíblicas apontam exigências antes da celebração do batismo. </a:t>
            </a:r>
          </a:p>
        </p:txBody>
      </p:sp>
    </p:spTree>
    <p:extLst>
      <p:ext uri="{BB962C8B-B14F-4D97-AF65-F5344CB8AC3E}">
        <p14:creationId xmlns:p14="http://schemas.microsoft.com/office/powerpoint/2010/main" val="30231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836712"/>
            <a:ext cx="8424936" cy="5078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sz="3600" dirty="0">
                <a:latin typeface="Arial Narrow" pitchFamily="34" charset="0"/>
              </a:rPr>
              <a:t>Deste modo, podemos afirmar que a fé, para ser professada, precisa do conhecimento teórico de suas verdades, da prática concreta de vida e de momentos </a:t>
            </a:r>
            <a:r>
              <a:rPr lang="pt-BR" sz="3600" dirty="0" err="1">
                <a:latin typeface="Arial Narrow" pitchFamily="34" charset="0"/>
              </a:rPr>
              <a:t>celebrativos</a:t>
            </a:r>
            <a:r>
              <a:rPr lang="pt-BR" sz="3600" dirty="0">
                <a:latin typeface="Arial Narrow" pitchFamily="34" charset="0"/>
              </a:rPr>
              <a:t> comuns. </a:t>
            </a:r>
            <a:endParaRPr lang="pt-BR" sz="3600" dirty="0" smtClean="0">
              <a:latin typeface="Arial Narrow" pitchFamily="34" charset="0"/>
            </a:endParaRPr>
          </a:p>
          <a:p>
            <a:endParaRPr lang="pt-BR" sz="3600" dirty="0">
              <a:latin typeface="Arial Narrow" pitchFamily="34" charset="0"/>
            </a:endParaRPr>
          </a:p>
          <a:p>
            <a:r>
              <a:rPr lang="pt-BR" sz="3600" dirty="0" smtClean="0">
                <a:latin typeface="Arial Narrow" pitchFamily="34" charset="0"/>
              </a:rPr>
              <a:t>Vivendo </a:t>
            </a:r>
            <a:r>
              <a:rPr lang="pt-BR" sz="3600" dirty="0">
                <a:latin typeface="Arial Narrow" pitchFamily="34" charset="0"/>
              </a:rPr>
              <a:t>portanto, do espelho da comunidade apostólica, que era assídua no ensinamento dos apóstolos, na solidariedade, na fração do pão e nas orações (cf. At 2,42).</a:t>
            </a:r>
          </a:p>
        </p:txBody>
      </p:sp>
    </p:spTree>
    <p:extLst>
      <p:ext uri="{BB962C8B-B14F-4D97-AF65-F5344CB8AC3E}">
        <p14:creationId xmlns:p14="http://schemas.microsoft.com/office/powerpoint/2010/main" val="2510040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147248" cy="6213304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Vejamos:   Atos </a:t>
            </a:r>
            <a:r>
              <a:rPr lang="pt-BR" sz="2800" b="1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8,26-30.</a:t>
            </a:r>
          </a:p>
          <a:p>
            <a:r>
              <a:rPr lang="pt-BR" sz="2800" dirty="0" smtClean="0">
                <a:latin typeface="Arial Narrow" pitchFamily="34" charset="0"/>
              </a:rPr>
              <a:t>Aqui são narrados os passos necessários no processo de Iniciação  </a:t>
            </a:r>
          </a:p>
          <a:p>
            <a:r>
              <a:rPr lang="pt-BR" sz="2800" dirty="0" smtClean="0">
                <a:latin typeface="Arial Narrow" pitchFamily="34" charset="0"/>
              </a:rPr>
              <a:t>Anúncio</a:t>
            </a:r>
          </a:p>
          <a:p>
            <a:r>
              <a:rPr lang="pt-BR" sz="2800" dirty="0" smtClean="0">
                <a:latin typeface="Arial Narrow" pitchFamily="34" charset="0"/>
              </a:rPr>
              <a:t>Instrução</a:t>
            </a:r>
          </a:p>
          <a:p>
            <a:r>
              <a:rPr lang="pt-BR" sz="2800" dirty="0">
                <a:latin typeface="Arial Narrow" pitchFamily="34" charset="0"/>
              </a:rPr>
              <a:t> </a:t>
            </a:r>
            <a:r>
              <a:rPr lang="pt-BR" sz="2800" dirty="0" smtClean="0">
                <a:latin typeface="Arial Narrow" pitchFamily="34" charset="0"/>
              </a:rPr>
              <a:t>profissão de fé,</a:t>
            </a:r>
          </a:p>
          <a:p>
            <a:r>
              <a:rPr lang="pt-BR" sz="2800" dirty="0">
                <a:latin typeface="Arial Narrow" pitchFamily="34" charset="0"/>
              </a:rPr>
              <a:t> </a:t>
            </a:r>
            <a:r>
              <a:rPr lang="pt-BR" sz="2800" dirty="0" smtClean="0">
                <a:latin typeface="Arial Narrow" pitchFamily="34" charset="0"/>
              </a:rPr>
              <a:t>preparação imediata ao batismo.</a:t>
            </a:r>
          </a:p>
          <a:p>
            <a:r>
              <a:rPr lang="pt-BR" sz="2800" b="1" dirty="0" smtClean="0">
                <a:solidFill>
                  <a:srgbClr val="FF0000"/>
                </a:solidFill>
                <a:latin typeface="Arial Narrow" pitchFamily="34" charset="0"/>
              </a:rPr>
              <a:t>Passos</a:t>
            </a:r>
            <a:endParaRPr lang="pt-BR" sz="2800" b="1" dirty="0">
              <a:solidFill>
                <a:srgbClr val="FF0000"/>
              </a:solidFill>
              <a:latin typeface="Arial Narrow" pitchFamily="34" charset="0"/>
            </a:endParaRPr>
          </a:p>
          <a:p>
            <a:r>
              <a:rPr lang="pt-BR" sz="2800" dirty="0" smtClean="0">
                <a:latin typeface="Arial Narrow" pitchFamily="34" charset="0"/>
              </a:rPr>
              <a:t>Ouve-se a Boa nova,</a:t>
            </a:r>
          </a:p>
          <a:p>
            <a:r>
              <a:rPr lang="pt-BR" sz="2800" dirty="0" smtClean="0">
                <a:latin typeface="Arial Narrow" pitchFamily="34" charset="0"/>
              </a:rPr>
              <a:t>Cria adesão a ela</a:t>
            </a:r>
          </a:p>
          <a:p>
            <a:r>
              <a:rPr lang="pt-BR" sz="2800" dirty="0">
                <a:latin typeface="Arial Narrow" pitchFamily="34" charset="0"/>
              </a:rPr>
              <a:t> </a:t>
            </a:r>
            <a:r>
              <a:rPr lang="pt-BR" sz="2800" dirty="0" smtClean="0">
                <a:latin typeface="Arial Narrow" pitchFamily="34" charset="0"/>
              </a:rPr>
              <a:t>abre = se á fé-conversão</a:t>
            </a:r>
          </a:p>
          <a:p>
            <a:r>
              <a:rPr lang="pt-BR" sz="2800" dirty="0" smtClean="0">
                <a:latin typeface="Arial Narrow" pitchFamily="34" charset="0"/>
              </a:rPr>
              <a:t> sinal sacramental desta adesão é o Batismo.</a:t>
            </a:r>
          </a:p>
        </p:txBody>
      </p:sp>
    </p:spTree>
    <p:extLst>
      <p:ext uri="{BB962C8B-B14F-4D97-AF65-F5344CB8AC3E}">
        <p14:creationId xmlns:p14="http://schemas.microsoft.com/office/powerpoint/2010/main" val="87126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8352928" cy="6213304"/>
          </a:xfrm>
        </p:spPr>
        <p:txBody>
          <a:bodyPr>
            <a:normAutofit/>
          </a:bodyPr>
          <a:lstStyle/>
          <a:p>
            <a:pPr algn="ctr"/>
            <a:r>
              <a:rPr lang="pt-BR" sz="3600" dirty="0" smtClean="0">
                <a:solidFill>
                  <a:srgbClr val="FF0000"/>
                </a:solidFill>
                <a:latin typeface="Arial Narrow" pitchFamily="34" charset="0"/>
              </a:rPr>
              <a:t> Outros </a:t>
            </a:r>
            <a:r>
              <a:rPr lang="pt-BR" sz="3600" dirty="0">
                <a:solidFill>
                  <a:srgbClr val="FF0000"/>
                </a:solidFill>
                <a:latin typeface="Arial Narrow" pitchFamily="34" charset="0"/>
              </a:rPr>
              <a:t>textos inspiradores que fazem alusão ao processo de Iniciação </a:t>
            </a:r>
            <a:r>
              <a:rPr lang="pt-BR" sz="3600" dirty="0" smtClean="0">
                <a:solidFill>
                  <a:srgbClr val="FF0000"/>
                </a:solidFill>
                <a:latin typeface="Arial Narrow" pitchFamily="34" charset="0"/>
              </a:rPr>
              <a:t>Cristã:</a:t>
            </a:r>
          </a:p>
          <a:p>
            <a:r>
              <a:rPr lang="pt-BR" sz="3600" dirty="0" smtClean="0">
                <a:latin typeface="Arial Narrow" pitchFamily="34" charset="0"/>
              </a:rPr>
              <a:t> Romanos 6,1-11 </a:t>
            </a:r>
          </a:p>
          <a:p>
            <a:r>
              <a:rPr lang="pt-BR" sz="3600" dirty="0" smtClean="0">
                <a:latin typeface="Arial Narrow" pitchFamily="34" charset="0"/>
              </a:rPr>
              <a:t>  </a:t>
            </a:r>
            <a:r>
              <a:rPr lang="pt-BR" sz="3600" dirty="0">
                <a:latin typeface="Arial Narrow" pitchFamily="34" charset="0"/>
              </a:rPr>
              <a:t>Efésios </a:t>
            </a:r>
            <a:r>
              <a:rPr lang="pt-BR" sz="3600" dirty="0" smtClean="0">
                <a:latin typeface="Arial Narrow" pitchFamily="34" charset="0"/>
              </a:rPr>
              <a:t>1,13-19 indissociável da inserção na comunidade;</a:t>
            </a:r>
          </a:p>
          <a:p>
            <a:r>
              <a:rPr lang="pt-BR" sz="3600" dirty="0" smtClean="0">
                <a:latin typeface="Arial Narrow" pitchFamily="34" charset="0"/>
              </a:rPr>
              <a:t> </a:t>
            </a:r>
            <a:r>
              <a:rPr lang="pt-BR" sz="3600" dirty="0" err="1" smtClean="0">
                <a:latin typeface="Arial Narrow" pitchFamily="34" charset="0"/>
              </a:rPr>
              <a:t>Hb</a:t>
            </a:r>
            <a:r>
              <a:rPr lang="pt-BR" sz="3600" dirty="0" smtClean="0">
                <a:latin typeface="Arial Narrow" pitchFamily="34" charset="0"/>
              </a:rPr>
              <a:t> 5,12-6,1-2 - </a:t>
            </a:r>
            <a:r>
              <a:rPr lang="pt-BR" sz="3600" dirty="0">
                <a:latin typeface="Arial Narrow" pitchFamily="34" charset="0"/>
              </a:rPr>
              <a:t>decisão </a:t>
            </a:r>
            <a:r>
              <a:rPr lang="pt-BR" sz="3600" dirty="0" smtClean="0">
                <a:latin typeface="Arial Narrow" pitchFamily="34" charset="0"/>
              </a:rPr>
              <a:t>irreversível;</a:t>
            </a:r>
          </a:p>
          <a:p>
            <a:r>
              <a:rPr lang="pt-BR" sz="3600" dirty="0" smtClean="0">
                <a:latin typeface="Arial Narrow" pitchFamily="34" charset="0"/>
              </a:rPr>
              <a:t>1Tes 1,4-10 – renúncia aos ídolos e servir ao Deus vivo.</a:t>
            </a:r>
            <a:endParaRPr lang="pt-BR" sz="36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8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075240" cy="6069288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 Narrow" pitchFamily="34" charset="0"/>
              </a:rPr>
              <a:t>O Catecumenato – proposta da Iniciação cristã parte do princípio de que o“ 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Cristão não nasce, cristão se torna”</a:t>
            </a:r>
            <a:r>
              <a:rPr lang="pt-BR" sz="3200" dirty="0" smtClean="0">
                <a:latin typeface="Arial Narrow" pitchFamily="34" charset="0"/>
              </a:rPr>
              <a:t> </a:t>
            </a:r>
            <a:r>
              <a:rPr lang="pt-BR" sz="2000" dirty="0" smtClean="0">
                <a:latin typeface="Arial Narrow" pitchFamily="34" charset="0"/>
              </a:rPr>
              <a:t>(Tertuliano celebre teólogo  no início do século III).</a:t>
            </a:r>
          </a:p>
          <a:p>
            <a:endParaRPr lang="pt-BR" sz="3200" dirty="0">
              <a:latin typeface="Arial Narrow" pitchFamily="34" charset="0"/>
            </a:endParaRPr>
          </a:p>
          <a:p>
            <a:r>
              <a:rPr lang="pt-BR" sz="3200" dirty="0" smtClean="0">
                <a:latin typeface="Arial Narrow" pitchFamily="34" charset="0"/>
              </a:rPr>
              <a:t>No entanto a origem do catecumenato nos remete à missão de Jesus e sua atividade apostólica.</a:t>
            </a:r>
          </a:p>
          <a:p>
            <a:endParaRPr lang="pt-BR" sz="3200" dirty="0" smtClean="0">
              <a:latin typeface="Arial Narrow" pitchFamily="34" charset="0"/>
            </a:endParaRPr>
          </a:p>
          <a:p>
            <a:r>
              <a:rPr lang="pt-BR" sz="3200" dirty="0" smtClean="0">
                <a:latin typeface="Arial Narrow" pitchFamily="34" charset="0"/>
              </a:rPr>
              <a:t> Por isso, no Novo Testamento estão os sinais, os germes do que será nos séculos seguintes a Iniciação da Instituição da Igreja primitiva.   </a:t>
            </a:r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4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8352928" cy="6213304"/>
          </a:xfrm>
        </p:spPr>
        <p:txBody>
          <a:bodyPr>
            <a:noAutofit/>
          </a:bodyPr>
          <a:lstStyle/>
          <a:p>
            <a:r>
              <a:rPr lang="pt-BR" sz="2800" dirty="0">
                <a:latin typeface="Arial Narrow" pitchFamily="34" charset="0"/>
              </a:rPr>
              <a:t>Jesus  </a:t>
            </a:r>
            <a:r>
              <a:rPr lang="pt-BR" sz="2800" dirty="0" smtClean="0">
                <a:latin typeface="Arial Narrow" pitchFamily="34" charset="0"/>
              </a:rPr>
              <a:t>evangelizava e  anunciava </a:t>
            </a:r>
            <a:r>
              <a:rPr lang="pt-BR" sz="2800" dirty="0">
                <a:solidFill>
                  <a:srgbClr val="FF0000"/>
                </a:solidFill>
                <a:latin typeface="Arial Narrow" pitchFamily="34" charset="0"/>
              </a:rPr>
              <a:t>com palavras e obras que o Reino de Deus está em ação</a:t>
            </a:r>
            <a:r>
              <a:rPr lang="pt-BR" sz="2800" dirty="0">
                <a:latin typeface="Arial Narrow" pitchFamily="34" charset="0"/>
              </a:rPr>
              <a:t>. </a:t>
            </a:r>
            <a:r>
              <a:rPr lang="pt-BR" sz="2800" dirty="0" smtClean="0">
                <a:latin typeface="Arial Narrow" pitchFamily="34" charset="0"/>
              </a:rPr>
              <a:t>Anunciava </a:t>
            </a:r>
            <a:r>
              <a:rPr lang="pt-BR" sz="2800" dirty="0">
                <a:latin typeface="Arial Narrow" pitchFamily="34" charset="0"/>
              </a:rPr>
              <a:t>uma Palavra que se </a:t>
            </a:r>
            <a:r>
              <a:rPr lang="pt-BR" sz="2800" dirty="0" smtClean="0">
                <a:latin typeface="Arial Narrow" pitchFamily="34" charset="0"/>
              </a:rPr>
              <a:t>cumpria. É  </a:t>
            </a:r>
            <a:r>
              <a:rPr lang="pt-BR" sz="2800" dirty="0">
                <a:latin typeface="Arial Narrow" pitchFamily="34" charset="0"/>
              </a:rPr>
              <a:t>uma palavra  acompanhada de sinais, ensina, cura, </a:t>
            </a:r>
            <a:r>
              <a:rPr lang="pt-BR" sz="2800" dirty="0" smtClean="0">
                <a:latin typeface="Arial Narrow" pitchFamily="34" charset="0"/>
              </a:rPr>
              <a:t>dizia  </a:t>
            </a:r>
            <a:r>
              <a:rPr lang="pt-BR" sz="2800" dirty="0">
                <a:latin typeface="Arial Narrow" pitchFamily="34" charset="0"/>
              </a:rPr>
              <a:t>e </a:t>
            </a:r>
            <a:r>
              <a:rPr lang="pt-BR" sz="2800" dirty="0" smtClean="0">
                <a:latin typeface="Arial Narrow" pitchFamily="34" charset="0"/>
              </a:rPr>
              <a:t>fazia.</a:t>
            </a:r>
            <a:endParaRPr lang="pt-BR" sz="2800" dirty="0">
              <a:latin typeface="Arial Narrow" pitchFamily="34" charset="0"/>
            </a:endParaRPr>
          </a:p>
          <a:p>
            <a:pPr algn="just"/>
            <a:r>
              <a:rPr lang="pt-BR" sz="2800" dirty="0" smtClean="0">
                <a:latin typeface="Arial Narrow" pitchFamily="34" charset="0"/>
              </a:rPr>
              <a:t> A catequese de Jesus e dos doze é fundamental no desenvolvimento das primeiras comunidades cristãs e é modelo para a catequese de todos os tempos.</a:t>
            </a:r>
          </a:p>
          <a:p>
            <a:r>
              <a:rPr lang="pt-BR" sz="2800" dirty="0">
                <a:latin typeface="Arial Narrow" pitchFamily="34" charset="0"/>
              </a:rPr>
              <a:t> </a:t>
            </a:r>
            <a:r>
              <a:rPr lang="pt-BR" sz="2800" dirty="0" smtClean="0">
                <a:latin typeface="Arial Narrow" pitchFamily="34" charset="0"/>
              </a:rPr>
              <a:t>Os discípulos vão por toda a parte anunciando  a boa nova, levando a Palavra, o Evangelho. Ide ensinai e batizai.</a:t>
            </a:r>
          </a:p>
          <a:p>
            <a:r>
              <a:rPr lang="pt-BR" sz="2800" dirty="0">
                <a:latin typeface="Arial Narrow" pitchFamily="34" charset="0"/>
              </a:rPr>
              <a:t> </a:t>
            </a:r>
            <a:r>
              <a:rPr lang="pt-BR" sz="2800" dirty="0" smtClean="0">
                <a:latin typeface="Arial Narrow" pitchFamily="34" charset="0"/>
              </a:rPr>
              <a:t>O grande objetivo era  fazer discípulos.</a:t>
            </a:r>
          </a:p>
          <a:p>
            <a:r>
              <a:rPr lang="pt-BR" sz="2800" dirty="0" smtClean="0">
                <a:latin typeface="Arial Narrow" pitchFamily="34" charset="0"/>
              </a:rPr>
              <a:t>O catequista aparece como aquele que instrui na Palavra e a catequese se realiza através da imersão na  vida da comunidade.</a:t>
            </a:r>
            <a:endParaRPr lang="pt-BR" sz="2800" dirty="0">
              <a:latin typeface="Arial Narrow" pitchFamily="34" charset="0"/>
            </a:endParaRPr>
          </a:p>
          <a:p>
            <a:endParaRPr lang="pt-BR" sz="2800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83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19256" cy="5997280"/>
          </a:xfrm>
        </p:spPr>
        <p:txBody>
          <a:bodyPr>
            <a:normAutofit/>
          </a:bodyPr>
          <a:lstStyle/>
          <a:p>
            <a:r>
              <a:rPr lang="pt-BR" sz="3200" dirty="0" smtClean="0">
                <a:latin typeface="Arial Narrow" pitchFamily="34" charset="0"/>
              </a:rPr>
              <a:t>O processo </a:t>
            </a:r>
            <a:r>
              <a:rPr lang="pt-BR" sz="3200" dirty="0" err="1" smtClean="0">
                <a:latin typeface="Arial Narrow" pitchFamily="34" charset="0"/>
              </a:rPr>
              <a:t>iniciático</a:t>
            </a:r>
            <a:r>
              <a:rPr lang="pt-BR" sz="3200" dirty="0" smtClean="0">
                <a:latin typeface="Arial Narrow" pitchFamily="34" charset="0"/>
              </a:rPr>
              <a:t> das primeiras comunidades tem sua fonte no judaísmo especialmente a característica da conversão para o seguimento.</a:t>
            </a:r>
          </a:p>
          <a:p>
            <a:r>
              <a:rPr lang="pt-BR" sz="3200" dirty="0" smtClean="0">
                <a:latin typeface="Arial Narrow" pitchFamily="34" charset="0"/>
              </a:rPr>
              <a:t>No século II ainda não existia o catecumenato como uma instituição  estruturada e oficializada era ainda e muito mais  uma verdade vivida.</a:t>
            </a:r>
          </a:p>
          <a:p>
            <a:r>
              <a:rPr lang="pt-BR" sz="3200" dirty="0">
                <a:latin typeface="Arial Narrow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</a:rPr>
              <a:t>Aos poucos  a igreja começa elaborar um itinerário  mais exigente para os que desejam ser cristãos.</a:t>
            </a:r>
          </a:p>
          <a:p>
            <a:r>
              <a:rPr lang="pt-BR" sz="3200" dirty="0">
                <a:latin typeface="Arial Narrow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</a:rPr>
              <a:t>A referência mais antiga que temos deste processo de iniciação  do início da Igreja é a </a:t>
            </a:r>
            <a:r>
              <a:rPr lang="pt-BR" sz="3200" i="1" dirty="0" err="1" smtClean="0">
                <a:solidFill>
                  <a:srgbClr val="FF0000"/>
                </a:solidFill>
                <a:latin typeface="Arial Narrow" pitchFamily="34" charset="0"/>
              </a:rPr>
              <a:t>Didaqué</a:t>
            </a:r>
            <a:r>
              <a:rPr lang="pt-BR" sz="3200" i="1" dirty="0" smtClean="0">
                <a:solidFill>
                  <a:srgbClr val="FF0000"/>
                </a:solidFill>
                <a:latin typeface="Arial Narrow" pitchFamily="34" charset="0"/>
              </a:rPr>
              <a:t>, </a:t>
            </a:r>
            <a:r>
              <a:rPr lang="pt-BR" sz="3200" dirty="0" smtClean="0">
                <a:latin typeface="Arial Narrow" pitchFamily="34" charset="0"/>
              </a:rPr>
              <a:t>o catecismo, a doutrina dos doze. </a:t>
            </a:r>
          </a:p>
        </p:txBody>
      </p:sp>
    </p:spTree>
    <p:extLst>
      <p:ext uri="{BB962C8B-B14F-4D97-AF65-F5344CB8AC3E}">
        <p14:creationId xmlns:p14="http://schemas.microsoft.com/office/powerpoint/2010/main" val="315704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19256" cy="6069288"/>
          </a:xfrm>
        </p:spPr>
        <p:txBody>
          <a:bodyPr>
            <a:normAutofit lnSpcReduction="10000"/>
          </a:bodyPr>
          <a:lstStyle/>
          <a:p>
            <a:r>
              <a:rPr lang="pt-BR" sz="2800" dirty="0" smtClean="0">
                <a:latin typeface="Arial Narrow" pitchFamily="34" charset="0"/>
              </a:rPr>
              <a:t>Na </a:t>
            </a:r>
            <a:r>
              <a:rPr lang="pt-BR" sz="2800" dirty="0" err="1" smtClean="0">
                <a:latin typeface="Arial Narrow" pitchFamily="34" charset="0"/>
              </a:rPr>
              <a:t>Didaqué</a:t>
            </a:r>
            <a:r>
              <a:rPr lang="pt-BR" sz="2800" dirty="0" smtClean="0">
                <a:latin typeface="Arial Narrow" pitchFamily="34" charset="0"/>
              </a:rPr>
              <a:t> </a:t>
            </a:r>
            <a:r>
              <a:rPr lang="pt-BR" sz="2800" dirty="0">
                <a:latin typeface="Arial Narrow" pitchFamily="34" charset="0"/>
              </a:rPr>
              <a:t>encontramos  as bases mais consistentes, e sólidas  da Iniciação à fé. Tendo como doutrina o eixo dos dois caminhos </a:t>
            </a:r>
            <a:r>
              <a:rPr lang="pt-BR" sz="2800" dirty="0" smtClean="0">
                <a:latin typeface="Arial Narrow" pitchFamily="34" charset="0"/>
              </a:rPr>
              <a:t>: </a:t>
            </a:r>
          </a:p>
          <a:p>
            <a:endParaRPr lang="pt-BR" sz="2800" dirty="0">
              <a:latin typeface="Arial Narrow" pitchFamily="34" charset="0"/>
            </a:endParaRPr>
          </a:p>
          <a:p>
            <a:pPr marL="893763" lvl="8" indent="-182563" algn="ctr"/>
            <a:r>
              <a:rPr lang="pt-BR" sz="2800" b="1" dirty="0" smtClean="0">
                <a:solidFill>
                  <a:srgbClr val="FF0000"/>
                </a:solidFill>
                <a:latin typeface="Arial Narrow" pitchFamily="34" charset="0"/>
              </a:rPr>
              <a:t>Morte e vida - luz e sombra (</a:t>
            </a:r>
            <a:r>
              <a:rPr lang="pt-BR" sz="2800" b="1" dirty="0" err="1" smtClean="0">
                <a:solidFill>
                  <a:srgbClr val="FF0000"/>
                </a:solidFill>
                <a:latin typeface="Arial Narrow" pitchFamily="34" charset="0"/>
              </a:rPr>
              <a:t>Didaqué</a:t>
            </a:r>
            <a:r>
              <a:rPr lang="pt-BR" sz="2800" b="1" dirty="0" smtClean="0">
                <a:solidFill>
                  <a:srgbClr val="FF0000"/>
                </a:solidFill>
                <a:latin typeface="Arial Narrow" pitchFamily="34" charset="0"/>
              </a:rPr>
              <a:t> 1, 1-6)</a:t>
            </a:r>
            <a:endParaRPr lang="pt-BR" sz="2800" b="1" dirty="0">
              <a:solidFill>
                <a:srgbClr val="FF0000"/>
              </a:solidFill>
              <a:latin typeface="Arial Narrow" pitchFamily="34" charset="0"/>
            </a:endParaRPr>
          </a:p>
          <a:p>
            <a:endParaRPr lang="pt-BR" sz="2800" dirty="0" smtClean="0">
              <a:latin typeface="Arial Narrow" pitchFamily="34" charset="0"/>
            </a:endParaRPr>
          </a:p>
          <a:p>
            <a:pPr algn="just"/>
            <a:r>
              <a:rPr lang="pt-BR" sz="2800" dirty="0" smtClean="0">
                <a:latin typeface="Arial Narrow" pitchFamily="34" charset="0"/>
              </a:rPr>
              <a:t>Todos  os fiéis , através do jejum e da oração, participavam da Iniciação do catecúmeno.</a:t>
            </a:r>
          </a:p>
          <a:p>
            <a:pPr algn="just"/>
            <a:endParaRPr lang="pt-BR" sz="2800" dirty="0">
              <a:latin typeface="Arial Narrow" pitchFamily="34" charset="0"/>
            </a:endParaRPr>
          </a:p>
          <a:p>
            <a:pPr algn="just"/>
            <a:r>
              <a:rPr lang="pt-BR" sz="2800" dirty="0" smtClean="0">
                <a:latin typeface="Arial Narrow" pitchFamily="34" charset="0"/>
              </a:rPr>
              <a:t>Orígenes e Tertuliano são figuras  que muito contribuíram para o processo de institucionalização do catecumenato. </a:t>
            </a:r>
          </a:p>
          <a:p>
            <a:pPr algn="just"/>
            <a:r>
              <a:rPr lang="pt-BR" sz="2800" dirty="0" smtClean="0">
                <a:latin typeface="Arial Narrow" pitchFamily="34" charset="0"/>
              </a:rPr>
              <a:t>Na dúvida de que o candidato estivesse preparado se prolongava o catecumenato.</a:t>
            </a:r>
            <a:endParaRPr lang="pt-BR" sz="2800" dirty="0">
              <a:latin typeface="Arial Narrow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321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568952" cy="6213304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sz="3600" dirty="0" smtClean="0">
                <a:latin typeface="Arial Narrow" pitchFamily="34" charset="0"/>
              </a:rPr>
              <a:t> Somente </a:t>
            </a:r>
            <a:r>
              <a:rPr lang="pt-BR" sz="3600" dirty="0">
                <a:latin typeface="Arial Narrow" pitchFamily="34" charset="0"/>
              </a:rPr>
              <a:t>a  partir do III século  começamos ter alguma </a:t>
            </a:r>
            <a:r>
              <a:rPr lang="pt-BR" sz="3600" dirty="0" smtClean="0">
                <a:latin typeface="Arial Narrow" pitchFamily="34" charset="0"/>
              </a:rPr>
              <a:t>estruturação  do catecumenato passando </a:t>
            </a:r>
            <a:r>
              <a:rPr lang="pt-BR" sz="3600" dirty="0">
                <a:latin typeface="Arial Narrow" pitchFamily="34" charset="0"/>
              </a:rPr>
              <a:t>por várias experiências, e </a:t>
            </a:r>
            <a:r>
              <a:rPr lang="pt-BR" sz="3600" dirty="0" smtClean="0">
                <a:latin typeface="Arial Narrow" pitchFamily="34" charset="0"/>
              </a:rPr>
              <a:t>amadurecendo o processo.</a:t>
            </a:r>
          </a:p>
          <a:p>
            <a:pPr algn="ctr"/>
            <a:endParaRPr lang="pt-BR" sz="3600" dirty="0" smtClean="0">
              <a:latin typeface="Arial Narrow" pitchFamily="34" charset="0"/>
            </a:endParaRPr>
          </a:p>
          <a:p>
            <a:pPr algn="ctr"/>
            <a:r>
              <a:rPr lang="pt-BR" sz="3600" dirty="0">
                <a:latin typeface="Arial Narrow" pitchFamily="34" charset="0"/>
              </a:rPr>
              <a:t> </a:t>
            </a:r>
            <a:r>
              <a:rPr lang="pt-BR" sz="3600" dirty="0" smtClean="0">
                <a:latin typeface="Arial Narrow" pitchFamily="34" charset="0"/>
              </a:rPr>
              <a:t>Neste  período  tem muita importância a tradição  Apostólica de Hipólito de Roma contendo as primeiras diretrizes e orientações  instituídas pela Igreja a respeito do itinerário catecumenal e que se torna base para a instituição catecumenal.</a:t>
            </a:r>
          </a:p>
        </p:txBody>
      </p:sp>
    </p:spTree>
    <p:extLst>
      <p:ext uri="{BB962C8B-B14F-4D97-AF65-F5344CB8AC3E}">
        <p14:creationId xmlns:p14="http://schemas.microsoft.com/office/powerpoint/2010/main" val="309408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404664"/>
            <a:ext cx="8424936" cy="6192688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>
                <a:latin typeface="Arial Narrow" pitchFamily="34" charset="0"/>
              </a:rPr>
              <a:t>Esta obra de Hipólito de Roma apresenta este Itinerário em  três etapas:</a:t>
            </a:r>
          </a:p>
          <a:p>
            <a:pPr algn="just"/>
            <a:endParaRPr lang="pt-BR" sz="3200" dirty="0">
              <a:latin typeface="Arial Narrow" pitchFamily="34" charset="0"/>
            </a:endParaRPr>
          </a:p>
          <a:p>
            <a:pPr algn="ctr"/>
            <a:r>
              <a:rPr lang="pt-BR" sz="3200" b="1" dirty="0" smtClean="0">
                <a:solidFill>
                  <a:srgbClr val="002060"/>
                </a:solidFill>
                <a:latin typeface="Arial Narrow" pitchFamily="34" charset="0"/>
              </a:rPr>
              <a:t>- Admissão – entrada ao catecumenato</a:t>
            </a:r>
          </a:p>
          <a:p>
            <a:pPr algn="ctr"/>
            <a:r>
              <a:rPr lang="pt-BR" sz="32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pt-BR" sz="3200" b="1" dirty="0" smtClean="0">
                <a:solidFill>
                  <a:srgbClr val="002060"/>
                </a:solidFill>
                <a:latin typeface="Arial Narrow" pitchFamily="34" charset="0"/>
              </a:rPr>
              <a:t>Tempo do catecumenato</a:t>
            </a:r>
          </a:p>
          <a:p>
            <a:pPr algn="ctr"/>
            <a:r>
              <a:rPr lang="pt-BR" sz="3200" b="1" dirty="0" smtClean="0">
                <a:solidFill>
                  <a:srgbClr val="002060"/>
                </a:solidFill>
                <a:latin typeface="Arial Narrow" pitchFamily="34" charset="0"/>
              </a:rPr>
              <a:t> Eleição para o batismo</a:t>
            </a:r>
          </a:p>
          <a:p>
            <a:pPr algn="ctr"/>
            <a:endParaRPr lang="pt-BR" sz="3200" dirty="0">
              <a:solidFill>
                <a:srgbClr val="FF0000"/>
              </a:solidFill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Após o primeiro anúncio   supondo a primeira  conversão o candidato é apresentado  pelo  padrinho, introdutor  à comunidade para ser admitido ao catecumenato.</a:t>
            </a:r>
          </a:p>
        </p:txBody>
      </p:sp>
    </p:spTree>
    <p:extLst>
      <p:ext uri="{BB962C8B-B14F-4D97-AF65-F5344CB8AC3E}">
        <p14:creationId xmlns:p14="http://schemas.microsoft.com/office/powerpoint/2010/main" val="230534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424936" cy="6141296"/>
          </a:xfrm>
        </p:spPr>
        <p:txBody>
          <a:bodyPr/>
          <a:lstStyle/>
          <a:p>
            <a:pPr marL="0" indent="0">
              <a:buNone/>
            </a:pPr>
            <a:r>
              <a:rPr lang="pt-BR" sz="3600" dirty="0" smtClean="0">
                <a:latin typeface="Arial Narrow" pitchFamily="34" charset="0"/>
              </a:rPr>
              <a:t>     </a:t>
            </a:r>
            <a:r>
              <a:rPr lang="pt-BR" sz="3600" dirty="0">
                <a:solidFill>
                  <a:srgbClr val="C00000"/>
                </a:solidFill>
                <a:latin typeface="Arial Narrow" pitchFamily="34" charset="0"/>
              </a:rPr>
              <a:t>Passando por um exame severo </a:t>
            </a:r>
            <a:r>
              <a:rPr lang="pt-BR" sz="3600" dirty="0" smtClean="0">
                <a:solidFill>
                  <a:srgbClr val="C00000"/>
                </a:solidFill>
                <a:latin typeface="Arial Narrow" pitchFamily="34" charset="0"/>
              </a:rPr>
              <a:t>sobre:</a:t>
            </a:r>
          </a:p>
          <a:p>
            <a:pPr marL="0" indent="0">
              <a:buNone/>
            </a:pPr>
            <a:endParaRPr lang="pt-BR" sz="36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pt-BR" sz="3600" dirty="0" smtClean="0">
                <a:latin typeface="Arial Narrow" pitchFamily="34" charset="0"/>
              </a:rPr>
              <a:t>  </a:t>
            </a:r>
            <a:r>
              <a:rPr lang="pt-BR" sz="3600" dirty="0">
                <a:latin typeface="Arial Narrow" pitchFamily="34" charset="0"/>
              </a:rPr>
              <a:t>a moral de vida , </a:t>
            </a:r>
            <a:endParaRPr lang="pt-BR" sz="3600" dirty="0" smtClean="0">
              <a:latin typeface="Arial Narrow" pitchFamily="34" charset="0"/>
            </a:endParaRPr>
          </a:p>
          <a:p>
            <a:r>
              <a:rPr lang="pt-BR" sz="3600" dirty="0" smtClean="0">
                <a:latin typeface="Arial Narrow" pitchFamily="34" charset="0"/>
              </a:rPr>
              <a:t> estado </a:t>
            </a:r>
            <a:r>
              <a:rPr lang="pt-BR" sz="3600" dirty="0">
                <a:latin typeface="Arial Narrow" pitchFamily="34" charset="0"/>
              </a:rPr>
              <a:t>de vida, </a:t>
            </a:r>
            <a:endParaRPr lang="pt-BR" sz="3600" dirty="0" smtClean="0">
              <a:latin typeface="Arial Narrow" pitchFamily="34" charset="0"/>
            </a:endParaRPr>
          </a:p>
          <a:p>
            <a:r>
              <a:rPr lang="pt-BR" sz="3600" dirty="0" smtClean="0">
                <a:latin typeface="Arial Narrow" pitchFamily="34" charset="0"/>
              </a:rPr>
              <a:t> suas </a:t>
            </a:r>
            <a:r>
              <a:rPr lang="pt-BR" sz="3600" dirty="0">
                <a:latin typeface="Arial Narrow" pitchFamily="34" charset="0"/>
              </a:rPr>
              <a:t>verdadeiras motivações </a:t>
            </a:r>
            <a:endParaRPr lang="pt-BR" sz="3600" dirty="0" smtClean="0">
              <a:latin typeface="Arial Narrow" pitchFamily="34" charset="0"/>
            </a:endParaRPr>
          </a:p>
          <a:p>
            <a:r>
              <a:rPr lang="pt-BR" sz="3600" dirty="0" smtClean="0">
                <a:latin typeface="Arial Narrow" pitchFamily="34" charset="0"/>
              </a:rPr>
              <a:t> e </a:t>
            </a:r>
            <a:r>
              <a:rPr lang="pt-BR" sz="3600" dirty="0">
                <a:latin typeface="Arial Narrow" pitchFamily="34" charset="0"/>
              </a:rPr>
              <a:t>sinceridade  de conversão</a:t>
            </a:r>
            <a:r>
              <a:rPr lang="pt-BR" sz="3600" dirty="0" smtClean="0">
                <a:latin typeface="Arial Narrow" pitchFamily="34" charset="0"/>
              </a:rPr>
              <a:t>.</a:t>
            </a:r>
          </a:p>
          <a:p>
            <a:r>
              <a:rPr lang="pt-BR" sz="3600" dirty="0">
                <a:latin typeface="Arial Narrow" pitchFamily="34" charset="0"/>
              </a:rPr>
              <a:t> </a:t>
            </a:r>
            <a:r>
              <a:rPr lang="pt-BR" sz="3600" dirty="0" smtClean="0">
                <a:latin typeface="Arial Narrow" pitchFamily="34" charset="0"/>
              </a:rPr>
              <a:t>A seu estado familiar, social e profissional.  </a:t>
            </a:r>
          </a:p>
          <a:p>
            <a:r>
              <a:rPr lang="pt-BR" sz="3600" dirty="0" smtClean="0">
                <a:latin typeface="Arial Narrow" pitchFamily="34" charset="0"/>
              </a:rPr>
              <a:t> Pois certas profissões  eram contrárias  ao seguimento de Cristo.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035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404664"/>
            <a:ext cx="8352928" cy="6069288"/>
          </a:xfrm>
        </p:spPr>
        <p:txBody>
          <a:bodyPr>
            <a:normAutofit/>
          </a:bodyPr>
          <a:lstStyle/>
          <a:p>
            <a:pPr algn="ctr"/>
            <a:r>
              <a:rPr lang="pt-BR" sz="3200" dirty="0" smtClean="0">
                <a:latin typeface="Arial Narrow" pitchFamily="34" charset="0"/>
              </a:rPr>
              <a:t> Aqui já se fala de um Rito de Admissão do candidato. </a:t>
            </a:r>
          </a:p>
          <a:p>
            <a:pPr algn="just"/>
            <a:r>
              <a:rPr lang="pt-BR" sz="3200" dirty="0" smtClean="0">
                <a:latin typeface="Arial Narrow" pitchFamily="34" charset="0"/>
              </a:rPr>
              <a:t>Neste processo há um significado especial 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o sinal da Cruz na fronte do candidato que se denominava de ouvinte: </a:t>
            </a:r>
          </a:p>
          <a:p>
            <a:pPr algn="just"/>
            <a:r>
              <a:rPr lang="pt-BR" sz="3200" dirty="0">
                <a:latin typeface="Arial Narrow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</a:rPr>
              <a:t>Com isso inicia-se um longo período de formação, catequese, ensino com duração de mais ou menos 3 anos.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Também aumentam as e mudança de vida.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 exigências de conversão. </a:t>
            </a:r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77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04438" cy="1198486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>Como  acontecia  a  </a:t>
            </a:r>
            <a:r>
              <a:rPr lang="pt-BR" b="1" dirty="0">
                <a:solidFill>
                  <a:srgbClr val="C00000"/>
                </a:solidFill>
              </a:rPr>
              <a:t>formação </a:t>
            </a:r>
            <a:r>
              <a:rPr lang="pt-BR" b="1" dirty="0" smtClean="0">
                <a:solidFill>
                  <a:srgbClr val="C00000"/>
                </a:solidFill>
              </a:rPr>
              <a:t>no </a:t>
            </a:r>
            <a:r>
              <a:rPr lang="pt-BR" b="1" dirty="0">
                <a:solidFill>
                  <a:srgbClr val="C00000"/>
                </a:solidFill>
              </a:rPr>
              <a:t>catecumenato</a:t>
            </a:r>
            <a:br>
              <a:rPr lang="pt-BR" b="1" dirty="0">
                <a:solidFill>
                  <a:srgbClr val="C00000"/>
                </a:solidFill>
              </a:rPr>
            </a:b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8496944" cy="5472608"/>
          </a:xfrm>
        </p:spPr>
        <p:txBody>
          <a:bodyPr>
            <a:normAutofit lnSpcReduction="10000"/>
          </a:bodyPr>
          <a:lstStyle/>
          <a:p>
            <a:endParaRPr lang="pt-BR" sz="2800" dirty="0" smtClean="0">
              <a:latin typeface="Arial Narrow" pitchFamily="34" charset="0"/>
            </a:endParaRPr>
          </a:p>
          <a:p>
            <a:r>
              <a:rPr lang="pt-BR" sz="2800" dirty="0" smtClean="0">
                <a:latin typeface="Arial Narrow" pitchFamily="34" charset="0"/>
              </a:rPr>
              <a:t>A </a:t>
            </a:r>
            <a:r>
              <a:rPr lang="pt-BR" sz="2800" dirty="0">
                <a:latin typeface="Arial Narrow" pitchFamily="34" charset="0"/>
              </a:rPr>
              <a:t>formação do novo membro no caminho catecumenal se fundava sobre uma tríplice experiência: </a:t>
            </a:r>
            <a:endParaRPr lang="pt-BR" sz="2800" dirty="0" smtClean="0">
              <a:latin typeface="Arial Narrow" pitchFamily="34" charset="0"/>
            </a:endParaRPr>
          </a:p>
          <a:p>
            <a:pPr algn="ctr"/>
            <a:r>
              <a:rPr lang="pt-BR" sz="2800" dirty="0" smtClean="0">
                <a:solidFill>
                  <a:srgbClr val="FF0000"/>
                </a:solidFill>
                <a:latin typeface="Arial Narrow" pitchFamily="34" charset="0"/>
              </a:rPr>
              <a:t>Ouvir </a:t>
            </a:r>
            <a:r>
              <a:rPr lang="pt-BR" sz="2800" dirty="0">
                <a:solidFill>
                  <a:srgbClr val="FF0000"/>
                </a:solidFill>
                <a:latin typeface="Arial Narrow" pitchFamily="34" charset="0"/>
              </a:rPr>
              <a:t>a palavra de Deus de uma forma especial com a catequese, </a:t>
            </a:r>
            <a:endParaRPr lang="pt-BR" sz="28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algn="ctr"/>
            <a:r>
              <a:rPr lang="pt-BR" sz="2800" dirty="0" smtClean="0">
                <a:solidFill>
                  <a:srgbClr val="FF0000"/>
                </a:solidFill>
                <a:latin typeface="Arial Narrow" pitchFamily="34" charset="0"/>
              </a:rPr>
              <a:t>Exercícios </a:t>
            </a:r>
            <a:r>
              <a:rPr lang="pt-BR" sz="2800" dirty="0">
                <a:solidFill>
                  <a:srgbClr val="FF0000"/>
                </a:solidFill>
                <a:latin typeface="Arial Narrow" pitchFamily="34" charset="0"/>
              </a:rPr>
              <a:t>ascético-penitenciais</a:t>
            </a:r>
            <a:r>
              <a:rPr lang="pt-BR" sz="2800" dirty="0" smtClean="0">
                <a:solidFill>
                  <a:srgbClr val="FF0000"/>
                </a:solidFill>
                <a:latin typeface="Arial Narrow" pitchFamily="34" charset="0"/>
              </a:rPr>
              <a:t>,</a:t>
            </a:r>
          </a:p>
          <a:p>
            <a:pPr algn="ctr"/>
            <a:r>
              <a:rPr lang="pt-BR" sz="2800" dirty="0" smtClean="0">
                <a:solidFill>
                  <a:srgbClr val="FF0000"/>
                </a:solidFill>
                <a:latin typeface="Arial Narrow" pitchFamily="34" charset="0"/>
              </a:rPr>
              <a:t> Ritos </a:t>
            </a:r>
            <a:r>
              <a:rPr lang="pt-BR" sz="2800" dirty="0">
                <a:solidFill>
                  <a:srgbClr val="FF0000"/>
                </a:solidFill>
                <a:latin typeface="Arial Narrow" pitchFamily="34" charset="0"/>
              </a:rPr>
              <a:t>e celebrações. </a:t>
            </a:r>
            <a:endParaRPr lang="pt-BR" sz="28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endParaRPr lang="pt-BR" sz="2800" dirty="0">
              <a:latin typeface="Arial Narrow" pitchFamily="34" charset="0"/>
            </a:endParaRPr>
          </a:p>
          <a:p>
            <a:r>
              <a:rPr lang="pt-BR" sz="2800" dirty="0" smtClean="0">
                <a:latin typeface="Arial Narrow" pitchFamily="34" charset="0"/>
              </a:rPr>
              <a:t>Na </a:t>
            </a:r>
            <a:r>
              <a:rPr lang="pt-BR" sz="2800" dirty="0">
                <a:latin typeface="Arial Narrow" pitchFamily="34" charset="0"/>
              </a:rPr>
              <a:t>realidade estes três aspectos eram interligados em vista do crescimento espiritual dos candidatos no caminho ao batismo. Hipólito, Tertuliano e Orígenes falavam desta tríplice dimensão do processo formativo.</a:t>
            </a:r>
          </a:p>
          <a:p>
            <a:endParaRPr lang="pt-BR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1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640960" cy="648072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pt-BR" b="1" dirty="0">
                <a:solidFill>
                  <a:srgbClr val="002060"/>
                </a:solidFill>
                <a:latin typeface="Arial Narrow" pitchFamily="34" charset="0"/>
              </a:rPr>
              <a:t>A catequese segundo os Padres tinha como objetivo suscitar no candidato uma reposta de fé e uma transformação na sua vida. </a:t>
            </a:r>
            <a:endParaRPr lang="pt-BR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pt-BR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  <a:t>Os </a:t>
            </a:r>
            <a:r>
              <a:rPr lang="pt-BR" b="1" dirty="0">
                <a:solidFill>
                  <a:srgbClr val="002060"/>
                </a:solidFill>
                <a:latin typeface="Arial Narrow" pitchFamily="34" charset="0"/>
              </a:rPr>
              <a:t>exercícios </a:t>
            </a:r>
            <a: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  <a:t>penitenciais </a:t>
            </a:r>
            <a:r>
              <a:rPr lang="pt-BR" b="1" dirty="0">
                <a:solidFill>
                  <a:srgbClr val="002060"/>
                </a:solidFill>
                <a:latin typeface="Arial Narrow" pitchFamily="34" charset="0"/>
              </a:rPr>
              <a:t>eram numerosos e também exigidas obras de caridade em vista do processo catecumenal visando à conversão das pessoas. Os exorcismos eram ritos de purificação e com a ajuda do Senhor permitiam a quebra das correntes com o espírito do mal. </a:t>
            </a:r>
            <a:endParaRPr lang="pt-BR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pt-BR" b="1" dirty="0" smtClean="0">
              <a:latin typeface="Arial Narrow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pt-BR" b="1" dirty="0" smtClean="0">
                <a:solidFill>
                  <a:srgbClr val="C00000"/>
                </a:solidFill>
                <a:latin typeface="Arial Narrow" pitchFamily="34" charset="0"/>
              </a:rPr>
              <a:t>Depois </a:t>
            </a:r>
            <a:r>
              <a:rPr lang="pt-BR" b="1" dirty="0">
                <a:solidFill>
                  <a:srgbClr val="C00000"/>
                </a:solidFill>
                <a:latin typeface="Arial Narrow" pitchFamily="34" charset="0"/>
              </a:rPr>
              <a:t>de alguns dias tinha a entrega do Símbolo e a sua devolução, feita publicamente como lembra a peregrina de </a:t>
            </a:r>
            <a:r>
              <a:rPr lang="pt-BR" b="1" dirty="0" err="1" smtClean="0">
                <a:solidFill>
                  <a:srgbClr val="C00000"/>
                </a:solidFill>
                <a:latin typeface="Arial Narrow" pitchFamily="34" charset="0"/>
              </a:rPr>
              <a:t>Etéria</a:t>
            </a:r>
            <a:r>
              <a:rPr lang="pt-BR" b="1" dirty="0" smtClean="0">
                <a:solidFill>
                  <a:srgbClr val="C00000"/>
                </a:solidFill>
                <a:latin typeface="Arial Narrow" pitchFamily="34" charset="0"/>
              </a:rPr>
              <a:t> (</a:t>
            </a:r>
            <a:r>
              <a:rPr lang="pt-BR" b="1" dirty="0">
                <a:solidFill>
                  <a:srgbClr val="C00000"/>
                </a:solidFill>
                <a:latin typeface="Arial Narrow" pitchFamily="34" charset="0"/>
              </a:rPr>
              <a:t>século quarto), pelo bispo com a presença dos fiéis, cujo significado como lembra Santo Agostinho é apresentado como regra da fé, síntese de tudo quanto se deve crer para a salvação.</a:t>
            </a:r>
          </a:p>
          <a:p>
            <a:r>
              <a:rPr lang="pt-BR" b="1" dirty="0">
                <a:latin typeface="Arial Narrow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371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291264" cy="6069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pt-BR" sz="3200" dirty="0" smtClean="0">
                <a:latin typeface="Arial Narrow" pitchFamily="34" charset="0"/>
              </a:rPr>
              <a:t>Percebe-se neste  processo a íntima relação entre Catequese, Liturgia e Comunidade; </a:t>
            </a: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>
                <a:latin typeface="Arial Narrow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</a:rPr>
              <a:t>uma integração  entre formação-catequese, moral-conversão e ritual.  </a:t>
            </a: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Introdução aos símbolos da fé, às orações ressaltando aqui a importância dos ritos no itinerário formativo.</a:t>
            </a:r>
          </a:p>
          <a:p>
            <a:pPr algn="just"/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9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85010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/>
          <a:lstStyle/>
          <a:p>
            <a:r>
              <a:rPr lang="pt-BR" b="1" dirty="0" smtClean="0">
                <a:solidFill>
                  <a:srgbClr val="002060"/>
                </a:solidFill>
              </a:rPr>
              <a:t>      RITOS QUE ACOMPANHAVAM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424936" cy="5472608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pt-BR" sz="3200" dirty="0" smtClean="0">
              <a:latin typeface="Arial Narrow" pitchFamily="34" charset="0"/>
            </a:endParaRPr>
          </a:p>
          <a:p>
            <a:r>
              <a:rPr lang="pt-BR" sz="3200" dirty="0" smtClean="0">
                <a:latin typeface="Arial Narrow" pitchFamily="34" charset="0"/>
              </a:rPr>
              <a:t>Oração;</a:t>
            </a:r>
          </a:p>
          <a:p>
            <a:r>
              <a:rPr lang="pt-BR" sz="3200" dirty="0" smtClean="0">
                <a:latin typeface="Arial Narrow" pitchFamily="34" charset="0"/>
              </a:rPr>
              <a:t> Imposição </a:t>
            </a:r>
            <a:r>
              <a:rPr lang="pt-BR" sz="3200" dirty="0">
                <a:latin typeface="Arial Narrow" pitchFamily="34" charset="0"/>
              </a:rPr>
              <a:t>das mãos, sinal de exorcismo  feito até pelo próprio </a:t>
            </a:r>
            <a:r>
              <a:rPr lang="pt-BR" sz="3200" dirty="0" smtClean="0">
                <a:latin typeface="Arial Narrow" pitchFamily="34" charset="0"/>
              </a:rPr>
              <a:t>catequista;  </a:t>
            </a:r>
          </a:p>
          <a:p>
            <a:endParaRPr lang="pt-BR" sz="3200" dirty="0" smtClean="0">
              <a:latin typeface="Arial Narrow" pitchFamily="34" charset="0"/>
            </a:endParaRPr>
          </a:p>
          <a:p>
            <a:r>
              <a:rPr lang="pt-BR" sz="3200" dirty="0" smtClean="0">
                <a:latin typeface="Arial Narrow" pitchFamily="34" charset="0"/>
              </a:rPr>
              <a:t> A </a:t>
            </a:r>
            <a:r>
              <a:rPr lang="pt-BR" sz="3200" dirty="0">
                <a:latin typeface="Arial Narrow" pitchFamily="34" charset="0"/>
              </a:rPr>
              <a:t>participação na </a:t>
            </a:r>
            <a:r>
              <a:rPr lang="pt-BR" sz="3200" dirty="0" smtClean="0">
                <a:latin typeface="Arial Narrow" pitchFamily="34" charset="0"/>
              </a:rPr>
              <a:t>Assembléia </a:t>
            </a:r>
            <a:r>
              <a:rPr lang="pt-BR" sz="3200" dirty="0">
                <a:latin typeface="Arial Narrow" pitchFamily="34" charset="0"/>
              </a:rPr>
              <a:t>dominical com os demais fiéis porém somente até a liturgia da </a:t>
            </a:r>
            <a:r>
              <a:rPr lang="pt-BR" sz="3200" dirty="0" smtClean="0">
                <a:latin typeface="Arial Narrow" pitchFamily="34" charset="0"/>
              </a:rPr>
              <a:t>Palavra </a:t>
            </a:r>
            <a:r>
              <a:rPr lang="pt-BR" dirty="0" smtClean="0">
                <a:solidFill>
                  <a:srgbClr val="C00000"/>
                </a:solidFill>
                <a:latin typeface="Arial Narrow" pitchFamily="34" charset="0"/>
              </a:rPr>
              <a:t>(Por não estarem aptos ainda, à oração dos batizados).</a:t>
            </a:r>
          </a:p>
        </p:txBody>
      </p:sp>
    </p:spTree>
    <p:extLst>
      <p:ext uri="{BB962C8B-B14F-4D97-AF65-F5344CB8AC3E}">
        <p14:creationId xmlns:p14="http://schemas.microsoft.com/office/powerpoint/2010/main" val="16203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548680"/>
            <a:ext cx="8429684" cy="5997280"/>
          </a:xfrm>
        </p:spPr>
        <p:txBody>
          <a:bodyPr>
            <a:normAutofit/>
          </a:bodyPr>
          <a:lstStyle/>
          <a:p>
            <a:r>
              <a:rPr lang="pt-BR" sz="3600" dirty="0" smtClean="0">
                <a:latin typeface="Arial Narrow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</a:rPr>
              <a:t>Quando </a:t>
            </a:r>
            <a:r>
              <a:rPr lang="pt-BR" sz="3200" dirty="0">
                <a:latin typeface="Arial Narrow" pitchFamily="34" charset="0"/>
              </a:rPr>
              <a:t>já eleitos ao batismo e próximos de receberem os sacramentos havia uma preparação mais intensa, sistemática das verdades </a:t>
            </a:r>
            <a:r>
              <a:rPr lang="pt-BR" sz="3200" dirty="0" smtClean="0">
                <a:latin typeface="Arial Narrow" pitchFamily="34" charset="0"/>
              </a:rPr>
              <a:t>reveladas – isto acontecia no início da quaresma.</a:t>
            </a:r>
          </a:p>
          <a:p>
            <a:r>
              <a:rPr lang="pt-BR" sz="3200" dirty="0">
                <a:latin typeface="Arial Narrow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</a:rPr>
              <a:t>No oriente  recebiam o nome de </a:t>
            </a:r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</a:rPr>
              <a:t>iluminados.</a:t>
            </a:r>
          </a:p>
          <a:p>
            <a:r>
              <a:rPr lang="pt-BR" sz="3200" dirty="0" smtClean="0">
                <a:latin typeface="Arial Narrow" pitchFamily="34" charset="0"/>
              </a:rPr>
              <a:t> No Ocidente de </a:t>
            </a:r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</a:rPr>
              <a:t>competentes </a:t>
            </a:r>
          </a:p>
          <a:p>
            <a:r>
              <a:rPr lang="pt-BR" sz="3200" dirty="0">
                <a:latin typeface="Arial Narrow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</a:rPr>
              <a:t>Em Roma de  </a:t>
            </a:r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</a:rPr>
              <a:t>Eleitos</a:t>
            </a:r>
          </a:p>
          <a:p>
            <a:r>
              <a:rPr lang="pt-BR" sz="3200" dirty="0" smtClean="0">
                <a:latin typeface="Arial Narrow" pitchFamily="34" charset="0"/>
              </a:rPr>
              <a:t> Consistia em um momento intenso de oração e penitência, </a:t>
            </a:r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</a:rPr>
              <a:t>não apenas dos eleitos, mas de toda a comunidade</a:t>
            </a:r>
            <a:r>
              <a:rPr lang="pt-BR" sz="3200" b="1" dirty="0" smtClean="0">
                <a:latin typeface="Arial Narrow" pitchFamily="34" charset="0"/>
              </a:rPr>
              <a:t>.</a:t>
            </a:r>
            <a:endParaRPr lang="pt-BR" sz="32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73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686700" cy="69443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Passos 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14282" y="980728"/>
            <a:ext cx="8501122" cy="5493224"/>
          </a:xfrm>
        </p:spPr>
        <p:txBody>
          <a:bodyPr>
            <a:noAutofit/>
          </a:bodyPr>
          <a:lstStyle/>
          <a:p>
            <a:r>
              <a:rPr lang="pt-BR" sz="2800" dirty="0" smtClean="0">
                <a:latin typeface="Arial Narrow" pitchFamily="34" charset="0"/>
              </a:rPr>
              <a:t> Inscrição do Nome </a:t>
            </a:r>
          </a:p>
          <a:p>
            <a:r>
              <a:rPr lang="pt-BR" sz="2800" dirty="0" smtClean="0">
                <a:latin typeface="Arial Narrow" pitchFamily="34" charset="0"/>
              </a:rPr>
              <a:t> Entrega do credo, símbolo da fé como sinal de adesão pessoal à fé transmitida pela Igreja.</a:t>
            </a:r>
          </a:p>
          <a:p>
            <a:r>
              <a:rPr lang="pt-BR" sz="2800" dirty="0" smtClean="0">
                <a:latin typeface="Arial Narrow" pitchFamily="34" charset="0"/>
              </a:rPr>
              <a:t>Símbolo do Pai-Nosso </a:t>
            </a:r>
          </a:p>
          <a:p>
            <a:r>
              <a:rPr lang="pt-BR" sz="2800" dirty="0" smtClean="0">
                <a:latin typeface="Arial Narrow" pitchFamily="34" charset="0"/>
              </a:rPr>
              <a:t> uma série de exorcismos (</a:t>
            </a:r>
            <a:r>
              <a:rPr lang="pt-BR" sz="2800" dirty="0" err="1" smtClean="0">
                <a:latin typeface="Arial Narrow" pitchFamily="34" charset="0"/>
              </a:rPr>
              <a:t>escrutíneos</a:t>
            </a:r>
            <a:r>
              <a:rPr lang="pt-BR" sz="2800" dirty="0" smtClean="0">
                <a:latin typeface="Arial Narrow" pitchFamily="34" charset="0"/>
              </a:rPr>
              <a:t>) em busca da conversão apontando para a força transformadora de Deus  na luta contra o mal.</a:t>
            </a:r>
          </a:p>
          <a:p>
            <a:endParaRPr lang="pt-BR" sz="2800" dirty="0" smtClean="0">
              <a:latin typeface="Arial Narrow" pitchFamily="34" charset="0"/>
            </a:endParaRPr>
          </a:p>
          <a:p>
            <a:r>
              <a:rPr lang="pt-BR" sz="2800" dirty="0" smtClean="0">
                <a:solidFill>
                  <a:srgbClr val="002060"/>
                </a:solidFill>
                <a:latin typeface="Arial Narrow" pitchFamily="34" charset="0"/>
              </a:rPr>
              <a:t> O ponto culminante  deste processo catecumenal  acontecia na noite da vigília pascal, com a celebração dos sacramentos </a:t>
            </a:r>
            <a:r>
              <a:rPr lang="pt-BR" sz="2800" dirty="0" smtClean="0">
                <a:solidFill>
                  <a:srgbClr val="FF0000"/>
                </a:solidFill>
                <a:latin typeface="Arial Narrow" pitchFamily="34" charset="0"/>
              </a:rPr>
              <a:t>do Batismo, Confirmação e Eucaristia.</a:t>
            </a:r>
            <a:endParaRPr lang="pt-BR" sz="2800" dirty="0">
              <a:solidFill>
                <a:srgbClr val="FF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11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476672"/>
            <a:ext cx="8424936" cy="5997280"/>
          </a:xfrm>
        </p:spPr>
        <p:txBody>
          <a:bodyPr>
            <a:noAutofit/>
          </a:bodyPr>
          <a:lstStyle/>
          <a:p>
            <a:pPr algn="just"/>
            <a:r>
              <a:rPr lang="pt-BR" sz="3200" dirty="0">
                <a:latin typeface="Arial Narrow" pitchFamily="34" charset="0"/>
              </a:rPr>
              <a:t>Na semana seguinte da Páscoa, especialmente nos séculos </a:t>
            </a:r>
            <a:r>
              <a:rPr lang="pt-BR" sz="3200" dirty="0">
                <a:solidFill>
                  <a:srgbClr val="FF0000"/>
                </a:solidFill>
                <a:latin typeface="Arial Narrow" pitchFamily="34" charset="0"/>
              </a:rPr>
              <a:t>quarto e quinto, ordinariamente os recém batizados eram introduzidos à compreensão dos mistérios celebrados na vigília pascal com catequeses </a:t>
            </a:r>
            <a:r>
              <a:rPr lang="pt-BR" sz="3200" dirty="0" err="1">
                <a:solidFill>
                  <a:srgbClr val="FF0000"/>
                </a:solidFill>
                <a:latin typeface="Arial Narrow" pitchFamily="34" charset="0"/>
              </a:rPr>
              <a:t>mistagógicas</a:t>
            </a:r>
            <a:r>
              <a:rPr lang="pt-BR" sz="3200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pt-BR" sz="3200" dirty="0">
                <a:latin typeface="Arial Narrow" pitchFamily="34" charset="0"/>
              </a:rPr>
              <a:t>que eram dadas habitualmente pelo bispo. </a:t>
            </a:r>
            <a:endParaRPr lang="pt-BR" sz="3200" dirty="0" smtClean="0">
              <a:latin typeface="Arial Narrow" pitchFamily="34" charset="0"/>
            </a:endParaRPr>
          </a:p>
          <a:p>
            <a:pPr algn="just"/>
            <a:endParaRPr lang="pt-BR" sz="3200" dirty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Enfim </a:t>
            </a:r>
            <a:r>
              <a:rPr lang="pt-BR" sz="3200" dirty="0">
                <a:latin typeface="Arial Narrow" pitchFamily="34" charset="0"/>
              </a:rPr>
              <a:t>como nos lembra Agostinho, no domingo in albis os que receberam os sacramentos da iniciação cristã depositavam as suas vestes brancas e abandonados os postos a eles reservados se misturavam à multidão dos fiéis.</a:t>
            </a:r>
          </a:p>
        </p:txBody>
      </p:sp>
    </p:spTree>
    <p:extLst>
      <p:ext uri="{BB962C8B-B14F-4D97-AF65-F5344CB8AC3E}">
        <p14:creationId xmlns:p14="http://schemas.microsoft.com/office/powerpoint/2010/main" val="42612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332656"/>
            <a:ext cx="8463884" cy="6141296"/>
          </a:xfrm>
        </p:spPr>
        <p:txBody>
          <a:bodyPr>
            <a:noAutofit/>
          </a:bodyPr>
          <a:lstStyle/>
          <a:p>
            <a:pPr algn="ctr"/>
            <a:r>
              <a:rPr lang="pt-BR" sz="3200" dirty="0">
                <a:latin typeface="Arial Narrow" pitchFamily="34" charset="0"/>
              </a:rPr>
              <a:t>Passada a cristandade, a Igreja não conseguiu acompanhar as mudanças do mundo e continuando como antes, ficou cada vez mais defasada</a:t>
            </a:r>
            <a:r>
              <a:rPr lang="pt-BR" sz="3200" dirty="0" smtClean="0">
                <a:latin typeface="Arial Narrow" pitchFamily="34" charset="0"/>
              </a:rPr>
              <a:t>.</a:t>
            </a:r>
          </a:p>
          <a:p>
            <a:pPr algn="just">
              <a:defRPr/>
            </a:pPr>
            <a:r>
              <a:rPr lang="es-MX" sz="3200" dirty="0" smtClean="0">
                <a:latin typeface="Arial Narrow" pitchFamily="34" charset="0"/>
              </a:rPr>
              <a:t>...</a:t>
            </a:r>
            <a:r>
              <a:rPr lang="es-MX" sz="3200" dirty="0" err="1">
                <a:latin typeface="Arial Narrow" pitchFamily="34" charset="0"/>
              </a:rPr>
              <a:t>Em</a:t>
            </a:r>
            <a:r>
              <a:rPr lang="es-MX" sz="3200" dirty="0">
                <a:latin typeface="Arial Narrow" pitchFamily="34" charset="0"/>
              </a:rPr>
              <a:t> </a:t>
            </a:r>
            <a:r>
              <a:rPr lang="es-MX" sz="3200" dirty="0" err="1">
                <a:latin typeface="Arial Narrow" pitchFamily="34" charset="0"/>
              </a:rPr>
              <a:t>muitos</a:t>
            </a:r>
            <a:r>
              <a:rPr lang="es-MX" sz="3200" dirty="0">
                <a:latin typeface="Arial Narrow" pitchFamily="34" charset="0"/>
              </a:rPr>
              <a:t> </a:t>
            </a:r>
            <a:r>
              <a:rPr lang="es-MX" sz="3200" dirty="0">
                <a:solidFill>
                  <a:srgbClr val="0000FF"/>
                </a:solidFill>
                <a:latin typeface="Arial Narrow" pitchFamily="34" charset="0"/>
              </a:rPr>
              <a:t>lugares</a:t>
            </a:r>
            <a:r>
              <a:rPr lang="es-MX" sz="3200" dirty="0">
                <a:latin typeface="Arial Narrow" pitchFamily="34" charset="0"/>
              </a:rPr>
              <a:t> e </a:t>
            </a:r>
            <a:r>
              <a:rPr lang="es-MX" sz="3200" dirty="0" err="1">
                <a:solidFill>
                  <a:srgbClr val="CC3300"/>
                </a:solidFill>
                <a:latin typeface="Arial Narrow" pitchFamily="34" charset="0"/>
              </a:rPr>
              <a:t>situações</a:t>
            </a:r>
            <a:r>
              <a:rPr lang="es-MX" sz="3200" dirty="0">
                <a:latin typeface="Arial Narrow" pitchFamily="34" charset="0"/>
              </a:rPr>
              <a:t>: </a:t>
            </a:r>
            <a:r>
              <a:rPr lang="es-MX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houve</a:t>
            </a:r>
            <a:r>
              <a:rPr lang="es-MX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e </a:t>
            </a:r>
            <a:r>
              <a:rPr lang="es-MX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há</a:t>
            </a:r>
            <a:r>
              <a:rPr lang="es-MX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es-MX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mais</a:t>
            </a:r>
            <a:r>
              <a:rPr lang="es-MX" sz="3200" dirty="0">
                <a:latin typeface="Arial Narrow" pitchFamily="34" charset="0"/>
              </a:rPr>
              <a:t> </a:t>
            </a:r>
            <a:r>
              <a:rPr lang="es-MX" sz="3200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sacramentalização</a:t>
            </a:r>
            <a:r>
              <a:rPr lang="es-MX" sz="3200" dirty="0">
                <a:latin typeface="Arial Narrow" pitchFamily="34" charset="0"/>
              </a:rPr>
              <a:t> do que </a:t>
            </a:r>
            <a:r>
              <a:rPr lang="es-MX" sz="3200" dirty="0" err="1">
                <a:latin typeface="Arial Narrow" pitchFamily="34" charset="0"/>
              </a:rPr>
              <a:t>verdadeira</a:t>
            </a:r>
            <a:r>
              <a:rPr lang="es-MX" sz="3200" dirty="0">
                <a:latin typeface="Arial Narrow" pitchFamily="34" charset="0"/>
              </a:rPr>
              <a:t> </a:t>
            </a:r>
            <a:r>
              <a:rPr lang="es-MX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iniciação</a:t>
            </a:r>
            <a:r>
              <a:rPr lang="es-MX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à vida </a:t>
            </a:r>
            <a:r>
              <a:rPr lang="es-MX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cristã</a:t>
            </a:r>
            <a:r>
              <a:rPr lang="es-MX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.</a:t>
            </a:r>
          </a:p>
          <a:p>
            <a:pPr algn="ctr">
              <a:defRPr/>
            </a:pPr>
            <a:r>
              <a:rPr lang="es-MX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Católicos </a:t>
            </a:r>
            <a:r>
              <a:rPr lang="es-MX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sacramentalizados</a:t>
            </a:r>
            <a:r>
              <a:rPr lang="es-MX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, mas </a:t>
            </a:r>
            <a:r>
              <a:rPr lang="es-MX" sz="32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não</a:t>
            </a:r>
            <a:r>
              <a:rPr lang="es-MX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evangelizados.</a:t>
            </a:r>
            <a:endParaRPr lang="es-ES" sz="3200" dirty="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algn="ctr"/>
            <a:r>
              <a:rPr lang="pt-BR" sz="3200" dirty="0">
                <a:latin typeface="Arial Narrow" pitchFamily="34" charset="0"/>
              </a:rPr>
              <a:t>Há dificuldade de aceitar o “Fenômeno histórico da </a:t>
            </a:r>
            <a:r>
              <a:rPr lang="pt-BR" sz="32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secularização</a:t>
            </a:r>
            <a:r>
              <a:rPr lang="pt-BR" sz="3200" dirty="0">
                <a:latin typeface="Arial Narrow" pitchFamily="34" charset="0"/>
              </a:rPr>
              <a:t> e </a:t>
            </a:r>
            <a:r>
              <a:rPr lang="pt-BR" sz="3200" dirty="0" smtClean="0">
                <a:latin typeface="Arial Narrow" pitchFamily="34" charset="0"/>
              </a:rPr>
              <a:t>da </a:t>
            </a:r>
            <a:r>
              <a:rPr lang="pt-BR" sz="3200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descristianização...</a:t>
            </a:r>
            <a:r>
              <a:rPr lang="pt-BR" sz="3200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pt-BR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fica-se num medíocre pragmatismo”</a:t>
            </a:r>
            <a:r>
              <a:rPr lang="pt-BR" sz="3200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pt-BR" sz="3200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(</a:t>
            </a:r>
            <a:r>
              <a:rPr lang="pt-BR" sz="3200" dirty="0" err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Ratzinger</a:t>
            </a:r>
            <a:r>
              <a:rPr lang="pt-BR" sz="32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).</a:t>
            </a:r>
            <a:endParaRPr lang="es-ES_tradnl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03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075240" cy="837876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002060"/>
                </a:solidFill>
              </a:rPr>
              <a:t>DECADÊNCIA DO CATECUMENATO: 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1214422"/>
            <a:ext cx="8463314" cy="5259530"/>
          </a:xfrm>
        </p:spPr>
        <p:txBody>
          <a:bodyPr>
            <a:normAutofit lnSpcReduction="10000"/>
          </a:bodyPr>
          <a:lstStyle/>
          <a:p>
            <a:pPr lvl="0" algn="ctr">
              <a:buClr>
                <a:srgbClr val="FE8637"/>
              </a:buClr>
            </a:pPr>
            <a:r>
              <a:rPr lang="pt-BR" sz="3200" dirty="0">
                <a:solidFill>
                  <a:prstClr val="black"/>
                </a:solidFill>
                <a:latin typeface="Arial Narrow" pitchFamily="34" charset="0"/>
              </a:rPr>
              <a:t>Passada a cristandade, a Igreja não conseguiu acompanhar as mudanças do mundo e continuando como antes, ficou cada vez mais defasada.</a:t>
            </a:r>
          </a:p>
          <a:p>
            <a:pPr lvl="0" algn="just">
              <a:buClr>
                <a:srgbClr val="FE8637"/>
              </a:buClr>
              <a:defRPr/>
            </a:pPr>
            <a:r>
              <a:rPr lang="es-MX" sz="3200" dirty="0">
                <a:solidFill>
                  <a:prstClr val="black"/>
                </a:solidFill>
                <a:latin typeface="Arial Narrow" pitchFamily="34" charset="0"/>
              </a:rPr>
              <a:t>...</a:t>
            </a:r>
            <a:r>
              <a:rPr lang="es-MX" sz="3200" dirty="0" err="1">
                <a:solidFill>
                  <a:prstClr val="black"/>
                </a:solidFill>
                <a:latin typeface="Arial Narrow" pitchFamily="34" charset="0"/>
              </a:rPr>
              <a:t>Em</a:t>
            </a:r>
            <a:r>
              <a:rPr lang="es-MX" sz="3200" dirty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s-MX" sz="3200" dirty="0" err="1">
                <a:solidFill>
                  <a:prstClr val="black"/>
                </a:solidFill>
                <a:latin typeface="Arial Narrow" pitchFamily="34" charset="0"/>
              </a:rPr>
              <a:t>muitos</a:t>
            </a:r>
            <a:r>
              <a:rPr lang="es-MX" sz="3200" dirty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s-MX" sz="3200" dirty="0">
                <a:solidFill>
                  <a:srgbClr val="0000FF"/>
                </a:solidFill>
                <a:latin typeface="Arial Narrow" pitchFamily="34" charset="0"/>
              </a:rPr>
              <a:t>lugares</a:t>
            </a:r>
            <a:r>
              <a:rPr lang="es-MX" sz="3200" dirty="0">
                <a:solidFill>
                  <a:prstClr val="black"/>
                </a:solidFill>
                <a:latin typeface="Arial Narrow" pitchFamily="34" charset="0"/>
              </a:rPr>
              <a:t> e </a:t>
            </a:r>
            <a:r>
              <a:rPr lang="es-MX" sz="3200" dirty="0" err="1">
                <a:solidFill>
                  <a:srgbClr val="CC3300"/>
                </a:solidFill>
                <a:latin typeface="Arial Narrow" pitchFamily="34" charset="0"/>
              </a:rPr>
              <a:t>situações</a:t>
            </a:r>
            <a:r>
              <a:rPr lang="es-MX" sz="3200" dirty="0">
                <a:solidFill>
                  <a:prstClr val="black"/>
                </a:solidFill>
                <a:latin typeface="Arial Narrow" pitchFamily="34" charset="0"/>
              </a:rPr>
              <a:t>: </a:t>
            </a:r>
            <a:r>
              <a:rPr lang="es-MX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houve</a:t>
            </a:r>
            <a:r>
              <a:rPr lang="es-MX" sz="3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e </a:t>
            </a:r>
            <a:r>
              <a:rPr lang="es-MX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há</a:t>
            </a:r>
            <a:r>
              <a:rPr lang="es-MX" sz="3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es-MX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mais</a:t>
            </a:r>
            <a:r>
              <a:rPr lang="es-MX" sz="3200" dirty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s-MX" sz="3200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sacramentalização</a:t>
            </a:r>
            <a:r>
              <a:rPr lang="es-MX" sz="3200" dirty="0">
                <a:solidFill>
                  <a:prstClr val="black"/>
                </a:solidFill>
                <a:latin typeface="Arial Narrow" pitchFamily="34" charset="0"/>
              </a:rPr>
              <a:t> do que </a:t>
            </a:r>
            <a:r>
              <a:rPr lang="es-MX" sz="3200" dirty="0" err="1">
                <a:solidFill>
                  <a:prstClr val="black"/>
                </a:solidFill>
                <a:latin typeface="Arial Narrow" pitchFamily="34" charset="0"/>
              </a:rPr>
              <a:t>verdadeira</a:t>
            </a:r>
            <a:r>
              <a:rPr lang="es-MX" sz="3200" dirty="0">
                <a:solidFill>
                  <a:prstClr val="black"/>
                </a:solidFill>
                <a:latin typeface="Arial Narrow" pitchFamily="34" charset="0"/>
              </a:rPr>
              <a:t> </a:t>
            </a:r>
            <a:r>
              <a:rPr lang="es-MX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iniciação</a:t>
            </a:r>
            <a:r>
              <a:rPr lang="es-MX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à vida </a:t>
            </a:r>
            <a:r>
              <a:rPr lang="es-MX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cristã</a:t>
            </a:r>
            <a:r>
              <a:rPr lang="es-MX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.</a:t>
            </a:r>
          </a:p>
          <a:p>
            <a:pPr lvl="0" algn="ctr">
              <a:buClr>
                <a:srgbClr val="FE8637"/>
              </a:buClr>
              <a:defRPr/>
            </a:pPr>
            <a:r>
              <a:rPr lang="es-MX" sz="3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Católicos </a:t>
            </a:r>
            <a:r>
              <a:rPr lang="es-MX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sacramentalizados</a:t>
            </a:r>
            <a:r>
              <a:rPr lang="es-MX" sz="3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, mas </a:t>
            </a:r>
            <a:r>
              <a:rPr lang="es-MX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não</a:t>
            </a:r>
            <a:r>
              <a:rPr lang="es-MX" sz="32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evangelizados.</a:t>
            </a:r>
            <a:endParaRPr lang="es-ES" sz="3200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lvl="0" algn="ctr">
              <a:buClr>
                <a:srgbClr val="FE8637"/>
              </a:buClr>
            </a:pPr>
            <a:r>
              <a:rPr lang="pt-BR" sz="3200" dirty="0">
                <a:solidFill>
                  <a:prstClr val="black"/>
                </a:solidFill>
                <a:latin typeface="Arial Narrow" pitchFamily="34" charset="0"/>
              </a:rPr>
              <a:t>Há dificuldade de aceitar o “Fenômeno histórico da </a:t>
            </a:r>
            <a:r>
              <a:rPr lang="pt-BR" sz="32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secularização</a:t>
            </a:r>
            <a:r>
              <a:rPr lang="pt-BR" sz="3200" dirty="0">
                <a:solidFill>
                  <a:prstClr val="black"/>
                </a:solidFill>
                <a:latin typeface="Arial Narrow" pitchFamily="34" charset="0"/>
              </a:rPr>
              <a:t> e da </a:t>
            </a:r>
            <a:r>
              <a:rPr lang="pt-BR" sz="3200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descristianização...</a:t>
            </a:r>
            <a:r>
              <a:rPr lang="pt-BR" sz="3200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pt-BR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fica-se num medíocre pragmatismo”</a:t>
            </a:r>
            <a:r>
              <a:rPr lang="pt-BR" sz="3200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pt-BR" sz="3200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(</a:t>
            </a:r>
            <a:r>
              <a:rPr lang="pt-BR" sz="3200" dirty="0" err="1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Ratzinger</a:t>
            </a:r>
            <a:r>
              <a:rPr lang="pt-BR" sz="3200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).</a:t>
            </a:r>
            <a:endParaRPr lang="pt-BR" sz="28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95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116632"/>
            <a:ext cx="8496944" cy="635732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pt-BR" sz="3200" dirty="0" smtClean="0">
                <a:latin typeface="Arial Narrow" pitchFamily="34" charset="0"/>
              </a:rPr>
              <a:t>Em pouco tempo a Igreja perdeu uma organização capaz de dar razões da própria esperança.</a:t>
            </a:r>
          </a:p>
          <a:p>
            <a:pPr algn="just"/>
            <a:r>
              <a:rPr lang="pt-BR" sz="3200" dirty="0" smtClean="0">
                <a:latin typeface="Arial Narrow" pitchFamily="34" charset="0"/>
              </a:rPr>
              <a:t>O acento que se dava para a iniciação à vida cristã  passa a ser colocado na preparação próxima aos sacramentos. </a:t>
            </a:r>
          </a:p>
          <a:p>
            <a:pPr algn="just"/>
            <a:r>
              <a:rPr lang="pt-BR" sz="3200" dirty="0" smtClean="0">
                <a:latin typeface="Arial Narrow" pitchFamily="34" charset="0"/>
              </a:rPr>
              <a:t>Sem considerar o processo catecumenal de três anos, foi </a:t>
            </a:r>
            <a:r>
              <a:rPr lang="pt-BR" sz="3200" dirty="0" smtClean="0">
                <a:solidFill>
                  <a:srgbClr val="C00000"/>
                </a:solidFill>
                <a:latin typeface="Arial Narrow" pitchFamily="34" charset="0"/>
              </a:rPr>
              <a:t>reduzido apenas ao tempo da quaresma</a:t>
            </a:r>
            <a:r>
              <a:rPr lang="pt-BR" sz="3200" dirty="0" smtClean="0">
                <a:latin typeface="Arial Narrow" pitchFamily="34" charset="0"/>
              </a:rPr>
              <a:t>. </a:t>
            </a: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Com isto foi </a:t>
            </a:r>
            <a:r>
              <a:rPr lang="pt-BR" sz="3200" dirty="0" smtClean="0">
                <a:solidFill>
                  <a:srgbClr val="C00000"/>
                </a:solidFill>
                <a:latin typeface="Arial Narrow" pitchFamily="34" charset="0"/>
              </a:rPr>
              <a:t>deixando-se de lado os diferentes ministérios laicais </a:t>
            </a:r>
            <a:r>
              <a:rPr lang="pt-BR" sz="3200" dirty="0" smtClean="0">
                <a:latin typeface="Arial Narrow" pitchFamily="34" charset="0"/>
              </a:rPr>
              <a:t>e recebendo  relevância o ministério dos presbíteros e bispos.</a:t>
            </a:r>
          </a:p>
          <a:p>
            <a:pPr algn="just"/>
            <a:r>
              <a:rPr lang="pt-BR" sz="3200" dirty="0">
                <a:latin typeface="Arial Narrow" pitchFamily="34" charset="0"/>
              </a:rPr>
              <a:t> </a:t>
            </a:r>
            <a:endParaRPr lang="pt-BR" sz="3200" dirty="0" smtClean="0">
              <a:latin typeface="Arial Narrow" pitchFamily="34" charset="0"/>
            </a:endParaRPr>
          </a:p>
          <a:p>
            <a:pPr algn="just"/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0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260648"/>
            <a:ext cx="8640960" cy="621330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pt-BR" sz="3200" dirty="0">
                <a:latin typeface="Arial Narrow" pitchFamily="34" charset="0"/>
              </a:rPr>
              <a:t>Aqui tem início o batismo de crianças onde se tornou uma prática generalizada a partir do século VI</a:t>
            </a:r>
            <a:r>
              <a:rPr lang="pt-BR" sz="3200" dirty="0" smtClean="0">
                <a:latin typeface="Arial Narrow" pitchFamily="34" charset="0"/>
              </a:rPr>
              <a:t>.</a:t>
            </a:r>
          </a:p>
          <a:p>
            <a:pPr algn="just"/>
            <a:endParaRPr lang="pt-BR" sz="3200" dirty="0">
              <a:latin typeface="Arial Narrow" pitchFamily="34" charset="0"/>
            </a:endParaRPr>
          </a:p>
          <a:p>
            <a:pPr algn="just"/>
            <a:r>
              <a:rPr lang="pt-BR" sz="3200" dirty="0">
                <a:latin typeface="Arial Narrow" pitchFamily="34" charset="0"/>
              </a:rPr>
              <a:t>Há </a:t>
            </a:r>
            <a:r>
              <a:rPr lang="pt-BR" sz="3200" dirty="0" err="1">
                <a:latin typeface="Arial Narrow" pitchFamily="34" charset="0"/>
              </a:rPr>
              <a:t>desconecção</a:t>
            </a:r>
            <a:r>
              <a:rPr lang="pt-BR" sz="3200" dirty="0">
                <a:latin typeface="Arial Narrow" pitchFamily="34" charset="0"/>
              </a:rPr>
              <a:t> com o Ano Litúrgico e sem envolvimento com a </a:t>
            </a:r>
            <a:r>
              <a:rPr lang="pt-BR" sz="3200" dirty="0" smtClean="0">
                <a:latin typeface="Arial Narrow" pitchFamily="34" charset="0"/>
              </a:rPr>
              <a:t>comunidade da Liturgia e catequese, os escrutínios já não são realizados; tudo acontece numa única celebração.</a:t>
            </a:r>
          </a:p>
          <a:p>
            <a:pPr algn="just"/>
            <a:endParaRPr lang="pt-BR" sz="3200" b="1" dirty="0" smtClean="0">
              <a:latin typeface="Arial Narrow" pitchFamily="34" charset="0"/>
            </a:endParaRPr>
          </a:p>
          <a:p>
            <a:pPr algn="just"/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</a:rPr>
              <a:t>Se assume uma pratica individual- familiar.</a:t>
            </a:r>
          </a:p>
          <a:p>
            <a:pPr algn="just"/>
            <a:endParaRPr lang="pt-BR" sz="3200" b="1" dirty="0" smtClean="0">
              <a:latin typeface="Arial Narrow" pitchFamily="34" charset="0"/>
            </a:endParaRPr>
          </a:p>
          <a:p>
            <a:pPr algn="just"/>
            <a:r>
              <a:rPr lang="pt-BR" sz="3200" b="1" dirty="0" smtClean="0">
                <a:solidFill>
                  <a:srgbClr val="002060"/>
                </a:solidFill>
                <a:latin typeface="Arial Narrow" pitchFamily="34" charset="0"/>
              </a:rPr>
              <a:t>Se trata de um catecumenato onde a  comunidade cristã e a sociedade assumem o papel de transmitir a fé e a Igreja fica somente com a  instrução doutrinal – catequese</a:t>
            </a:r>
            <a:r>
              <a:rPr lang="pt-BR" sz="3200" b="1" dirty="0" smtClean="0">
                <a:latin typeface="Arial Narrow" pitchFamily="34" charset="0"/>
              </a:rPr>
              <a:t>. </a:t>
            </a:r>
            <a:r>
              <a:rPr lang="pt-BR" b="1" dirty="0" smtClean="0">
                <a:latin typeface="Arial Narrow" pitchFamily="34" charset="0"/>
              </a:rPr>
              <a:t>(Ver: </a:t>
            </a:r>
            <a:r>
              <a:rPr lang="pt-BR" b="1" dirty="0" err="1" smtClean="0">
                <a:latin typeface="Arial Narrow" pitchFamily="34" charset="0"/>
              </a:rPr>
              <a:t>pág</a:t>
            </a:r>
            <a:r>
              <a:rPr lang="pt-BR" b="1" dirty="0" smtClean="0">
                <a:latin typeface="Arial Narrow" pitchFamily="34" charset="0"/>
              </a:rPr>
              <a:t> 54 paróquia e Iniciação Cristã João </a:t>
            </a:r>
            <a:r>
              <a:rPr lang="pt-BR" b="1" dirty="0" err="1" smtClean="0">
                <a:latin typeface="Arial Narrow" pitchFamily="34" charset="0"/>
              </a:rPr>
              <a:t>Reinert</a:t>
            </a:r>
            <a:r>
              <a:rPr lang="pt-BR" b="1" dirty="0" smtClean="0">
                <a:latin typeface="Arial Narrow" pitchFamily="34" charset="0"/>
              </a:rPr>
              <a:t>)</a:t>
            </a:r>
            <a:endParaRPr lang="pt-BR" b="1" dirty="0">
              <a:latin typeface="Arial Narrow" pitchFamily="34" charset="0"/>
            </a:endParaRPr>
          </a:p>
          <a:p>
            <a:endParaRPr lang="pt-BR" sz="32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88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  <a:latin typeface="Arial Narrow" pitchFamily="34" charset="0"/>
              </a:rPr>
              <a:t>RESTAURAÇÃO  DO CATECUMENATO</a:t>
            </a:r>
            <a:endParaRPr lang="pt-BR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1124744"/>
            <a:ext cx="8352928" cy="53492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pt-BR" sz="2800" dirty="0" smtClean="0">
                <a:latin typeface="Arial Narrow" pitchFamily="34" charset="0"/>
              </a:rPr>
              <a:t>Após séculos de inverno eclesial a respeito da Iniciação à Vida Cristã é a partir do século XX  que se retoma sinais  e expectativas de  volta à fontes, de restaurar a experiência dos primeiros cristãos.</a:t>
            </a:r>
          </a:p>
          <a:p>
            <a:pPr algn="just"/>
            <a:endParaRPr lang="pt-BR" sz="2800" dirty="0">
              <a:latin typeface="Arial Narrow" pitchFamily="34" charset="0"/>
            </a:endParaRPr>
          </a:p>
          <a:p>
            <a:pPr algn="just"/>
            <a:r>
              <a:rPr lang="pt-BR" sz="2800" dirty="0" smtClean="0">
                <a:solidFill>
                  <a:srgbClr val="C00000"/>
                </a:solidFill>
                <a:latin typeface="Arial Narrow" pitchFamily="34" charset="0"/>
              </a:rPr>
              <a:t>O </a:t>
            </a:r>
            <a:r>
              <a:rPr lang="pt-BR" sz="2800" dirty="0" err="1" smtClean="0">
                <a:solidFill>
                  <a:srgbClr val="C00000"/>
                </a:solidFill>
                <a:latin typeface="Arial Narrow" pitchFamily="34" charset="0"/>
              </a:rPr>
              <a:t>Aggiornamento</a:t>
            </a:r>
            <a:r>
              <a:rPr lang="pt-BR" sz="2800" dirty="0" smtClean="0">
                <a:solidFill>
                  <a:srgbClr val="C00000"/>
                </a:solidFill>
                <a:latin typeface="Arial Narrow" pitchFamily="34" charset="0"/>
              </a:rPr>
              <a:t>, uma renovação  eclesial  promovida pelo Concílio  é que  a Igreja se dá conta do fim da cristandade e faz repensar os caminhos da retomada  da Iniciação à fé cristã.</a:t>
            </a:r>
          </a:p>
          <a:p>
            <a:pPr algn="just"/>
            <a:endParaRPr lang="pt-BR" sz="28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just"/>
            <a:r>
              <a:rPr lang="pt-BR" sz="2800" dirty="0" smtClean="0">
                <a:latin typeface="Arial Narrow" pitchFamily="34" charset="0"/>
              </a:rPr>
              <a:t>Grande contribuição para isto vem do movimento de renovação litúrgica. Buscando devolver à liturgia sua identidade e </a:t>
            </a:r>
            <a:r>
              <a:rPr lang="pt-BR" sz="2800" dirty="0" err="1" smtClean="0">
                <a:latin typeface="Arial Narrow" pitchFamily="34" charset="0"/>
              </a:rPr>
              <a:t>ritualidade</a:t>
            </a:r>
            <a:r>
              <a:rPr lang="pt-BR" sz="2800" dirty="0" smtClean="0">
                <a:latin typeface="Arial Narrow" pitchFamily="34" charset="0"/>
              </a:rPr>
              <a:t>, fugindo do ritualismo.</a:t>
            </a:r>
            <a:endParaRPr lang="pt-BR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49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332656"/>
            <a:ext cx="8568952" cy="6141296"/>
          </a:xfrm>
        </p:spPr>
        <p:txBody>
          <a:bodyPr>
            <a:normAutofit/>
          </a:bodyPr>
          <a:lstStyle/>
          <a:p>
            <a:pPr algn="just"/>
            <a:r>
              <a:rPr lang="pt-BR" sz="3600" dirty="0" smtClean="0">
                <a:latin typeface="Arial Narrow" pitchFamily="34" charset="0"/>
              </a:rPr>
              <a:t>A </a:t>
            </a:r>
            <a:r>
              <a:rPr lang="pt-BR" sz="3600" dirty="0">
                <a:latin typeface="Arial Narrow" pitchFamily="34" charset="0"/>
              </a:rPr>
              <a:t>restauração do catecumenato, solicitada pela Igreja (cf. CD 14, SC 64-68 e AG 14), com a devida </a:t>
            </a:r>
            <a:r>
              <a:rPr lang="pt-BR" sz="3600" dirty="0" err="1">
                <a:latin typeface="Arial Narrow" pitchFamily="34" charset="0"/>
              </a:rPr>
              <a:t>inculturação</a:t>
            </a:r>
            <a:r>
              <a:rPr lang="pt-BR" sz="3600" dirty="0">
                <a:latin typeface="Arial Narrow" pitchFamily="34" charset="0"/>
              </a:rPr>
              <a:t>, quer retomar a dimensão mística, </a:t>
            </a:r>
            <a:r>
              <a:rPr lang="pt-BR" sz="3600" dirty="0" err="1">
                <a:latin typeface="Arial Narrow" pitchFamily="34" charset="0"/>
              </a:rPr>
              <a:t>celebrativa</a:t>
            </a:r>
            <a:r>
              <a:rPr lang="pt-BR" sz="3600" dirty="0">
                <a:latin typeface="Arial Narrow" pitchFamily="34" charset="0"/>
              </a:rPr>
              <a:t>, da catequese, considerando que um dos aspectos essenciais da educação da fé é levar as pessoas a uma autêntica experiência cristã, na integridade de suas várias dimensões</a:t>
            </a:r>
            <a:r>
              <a:rPr lang="pt-BR" sz="3600" dirty="0" smtClean="0">
                <a:latin typeface="Arial Narrow" pitchFamily="34" charset="0"/>
              </a:rPr>
              <a:t>. </a:t>
            </a:r>
            <a:endParaRPr lang="pt-BR" sz="36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07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147248" cy="6069288"/>
          </a:xfrm>
        </p:spPr>
        <p:txBody>
          <a:bodyPr>
            <a:noAutofit/>
          </a:bodyPr>
          <a:lstStyle/>
          <a:p>
            <a:r>
              <a:rPr lang="pt-BR" sz="2800" dirty="0" smtClean="0">
                <a:latin typeface="Arial Narrow" pitchFamily="34" charset="0"/>
              </a:rPr>
              <a:t>O Concílio pede para que sejam revistos todos os rituais  dos sacramentos;</a:t>
            </a:r>
          </a:p>
          <a:p>
            <a:endParaRPr lang="pt-BR" sz="2800" dirty="0" smtClean="0">
              <a:latin typeface="Arial Narrow" pitchFamily="34" charset="0"/>
            </a:endParaRPr>
          </a:p>
          <a:p>
            <a:pPr algn="just"/>
            <a:r>
              <a:rPr lang="pt-BR" sz="2800" dirty="0">
                <a:latin typeface="Arial Narrow" pitchFamily="34" charset="0"/>
              </a:rPr>
              <a:t> </a:t>
            </a:r>
            <a:r>
              <a:rPr lang="pt-BR" sz="2800" dirty="0" smtClean="0">
                <a:latin typeface="Arial Narrow" pitchFamily="34" charset="0"/>
              </a:rPr>
              <a:t>Como resposta ao pedido do concílio de restaurar o catecumenato, foi elaborado o RICA (RITUAL DE Iniciação Cristã  de adultos), livro litúrgico teológico e catequético . </a:t>
            </a:r>
          </a:p>
          <a:p>
            <a:endParaRPr lang="pt-BR" sz="2800" dirty="0" smtClean="0">
              <a:latin typeface="Arial Narrow" pitchFamily="34" charset="0"/>
            </a:endParaRPr>
          </a:p>
          <a:p>
            <a:r>
              <a:rPr lang="pt-BR" sz="2800" dirty="0" smtClean="0">
                <a:latin typeface="Arial Narrow" pitchFamily="34" charset="0"/>
              </a:rPr>
              <a:t>É um livro completo  oferece a estrutura metodológica de o Itinerário de Iniciação à vida cristã.</a:t>
            </a:r>
          </a:p>
          <a:p>
            <a:endParaRPr lang="pt-BR" sz="2800" dirty="0" smtClean="0">
              <a:latin typeface="Arial Narrow" pitchFamily="34" charset="0"/>
            </a:endParaRPr>
          </a:p>
          <a:p>
            <a:r>
              <a:rPr lang="pt-BR" sz="2800" dirty="0" smtClean="0">
                <a:latin typeface="Arial Narrow" pitchFamily="34" charset="0"/>
              </a:rPr>
              <a:t>Está aberto a </a:t>
            </a:r>
            <a:r>
              <a:rPr lang="pt-BR" sz="2800" dirty="0" err="1" smtClean="0">
                <a:latin typeface="Arial Narrow" pitchFamily="34" charset="0"/>
              </a:rPr>
              <a:t>adptações</a:t>
            </a:r>
            <a:r>
              <a:rPr lang="pt-BR" sz="2800" dirty="0" smtClean="0">
                <a:latin typeface="Arial Narrow" pitchFamily="34" charset="0"/>
              </a:rPr>
              <a:t>, sua inspiração  favorece  não só para com adultos, mas  também crianças ...</a:t>
            </a:r>
            <a:endParaRPr lang="pt-BR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04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332656"/>
            <a:ext cx="8136904" cy="6141296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200" dirty="0">
                <a:latin typeface="Arial Narrow" pitchFamily="34" charset="0"/>
              </a:rPr>
              <a:t>O catecumenato, processo catequético de iniciação dos primeiros séculos, na sua época, foi  uma verdadeira escola de fé</a:t>
            </a:r>
            <a:r>
              <a:rPr lang="pt-BR" sz="3200" dirty="0" smtClean="0">
                <a:latin typeface="Arial Narrow" pitchFamily="34" charset="0"/>
              </a:rPr>
              <a:t>.</a:t>
            </a: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 </a:t>
            </a:r>
            <a:r>
              <a:rPr lang="pt-BR" sz="3200" dirty="0">
                <a:latin typeface="Arial Narrow" pitchFamily="34" charset="0"/>
              </a:rPr>
              <a:t>Ele oferece  um modelo de catequese que se apresenta num modo especial e significativo de fazer a iniciação cristã. Primeiramente para os adultos não cristãos, a catequese traz um sentido de instrução</a:t>
            </a:r>
            <a:r>
              <a:rPr lang="pt-BR" sz="3200" dirty="0" smtClean="0">
                <a:latin typeface="Arial Narrow" pitchFamily="34" charset="0"/>
              </a:rPr>
              <a:t>.</a:t>
            </a:r>
          </a:p>
          <a:p>
            <a:pPr algn="just"/>
            <a:endParaRPr lang="pt-BR" sz="3200" dirty="0" smtClean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 </a:t>
            </a:r>
            <a:r>
              <a:rPr lang="pt-BR" sz="3200" dirty="0">
                <a:latin typeface="Arial Narrow" pitchFamily="34" charset="0"/>
              </a:rPr>
              <a:t>A novidade é ser </a:t>
            </a:r>
            <a:r>
              <a:rPr lang="pt-BR" sz="3200" dirty="0">
                <a:solidFill>
                  <a:srgbClr val="FF0000"/>
                </a:solidFill>
                <a:latin typeface="Arial Narrow" pitchFamily="34" charset="0"/>
              </a:rPr>
              <a:t>apresentada por 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 etapas</a:t>
            </a:r>
            <a:r>
              <a:rPr lang="pt-BR" sz="3200" dirty="0">
                <a:latin typeface="Arial Narrow" pitchFamily="34" charset="0"/>
              </a:rPr>
              <a:t>,  estar </a:t>
            </a:r>
            <a:r>
              <a:rPr lang="pt-BR" sz="3200" dirty="0">
                <a:solidFill>
                  <a:srgbClr val="FF0000"/>
                </a:solidFill>
                <a:latin typeface="Arial Narrow" pitchFamily="34" charset="0"/>
              </a:rPr>
              <a:t>relacionada com o ano litúrgico </a:t>
            </a:r>
            <a:r>
              <a:rPr lang="pt-BR" sz="3200" dirty="0">
                <a:solidFill>
                  <a:srgbClr val="C00000"/>
                </a:solidFill>
                <a:latin typeface="Arial Narrow" pitchFamily="34" charset="0"/>
              </a:rPr>
              <a:t>e </a:t>
            </a:r>
            <a:r>
              <a:rPr lang="pt-BR" sz="3200" dirty="0">
                <a:solidFill>
                  <a:srgbClr val="FF0000"/>
                </a:solidFill>
                <a:latin typeface="Arial Narrow" pitchFamily="34" charset="0"/>
              </a:rPr>
              <a:t>apoiada nas celebrações da Palavra</a:t>
            </a:r>
            <a:r>
              <a:rPr lang="pt-BR" sz="3200" dirty="0" smtClean="0">
                <a:solidFill>
                  <a:srgbClr val="FF0000"/>
                </a:solidFill>
                <a:latin typeface="Arial Narrow" pitchFamily="34" charset="0"/>
              </a:rPr>
              <a:t>.</a:t>
            </a:r>
            <a:endParaRPr lang="pt-BR" sz="3200" dirty="0">
              <a:solidFill>
                <a:srgbClr val="FF000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2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8219256" cy="6141296"/>
          </a:xfrm>
        </p:spPr>
        <p:txBody>
          <a:bodyPr>
            <a:normAutofit/>
          </a:bodyPr>
          <a:lstStyle/>
          <a:p>
            <a:pPr algn="just"/>
            <a:r>
              <a:rPr lang="pt-BR" sz="4000" dirty="0">
                <a:latin typeface="Arial Narrow" pitchFamily="34" charset="0"/>
              </a:rPr>
              <a:t>Um segundo meio é a própria </a:t>
            </a:r>
            <a:r>
              <a:rPr lang="pt-BR" sz="4000" dirty="0">
                <a:solidFill>
                  <a:srgbClr val="FF0000"/>
                </a:solidFill>
                <a:latin typeface="Arial Narrow" pitchFamily="34" charset="0"/>
              </a:rPr>
              <a:t>prática da vida cristã. </a:t>
            </a:r>
            <a:endParaRPr lang="pt-BR" sz="4000" dirty="0" smtClean="0">
              <a:solidFill>
                <a:srgbClr val="FF0000"/>
              </a:solidFill>
              <a:latin typeface="Arial Narrow" pitchFamily="34" charset="0"/>
            </a:endParaRPr>
          </a:p>
          <a:p>
            <a:pPr algn="just"/>
            <a:r>
              <a:rPr lang="pt-BR" sz="4000" dirty="0" smtClean="0">
                <a:latin typeface="Arial Narrow" pitchFamily="34" charset="0"/>
              </a:rPr>
              <a:t>O </a:t>
            </a:r>
            <a:r>
              <a:rPr lang="pt-BR" sz="4000" dirty="0">
                <a:latin typeface="Arial Narrow" pitchFamily="34" charset="0"/>
              </a:rPr>
              <a:t>catecumenato oferece uma </a:t>
            </a:r>
            <a:r>
              <a:rPr lang="pt-BR" sz="4000" dirty="0">
                <a:solidFill>
                  <a:srgbClr val="FF0000"/>
                </a:solidFill>
                <a:latin typeface="Arial Narrow" pitchFamily="34" charset="0"/>
              </a:rPr>
              <a:t>formação </a:t>
            </a:r>
            <a:r>
              <a:rPr lang="pt-BR" sz="4000" dirty="0">
                <a:latin typeface="Arial Narrow" pitchFamily="34" charset="0"/>
              </a:rPr>
              <a:t>compreendida num itinerário espiritual de </a:t>
            </a:r>
            <a:r>
              <a:rPr lang="pt-BR" sz="4000" dirty="0">
                <a:solidFill>
                  <a:srgbClr val="C00000"/>
                </a:solidFill>
                <a:latin typeface="Arial Narrow" pitchFamily="34" charset="0"/>
              </a:rPr>
              <a:t>passagem do velho homem para o novo</a:t>
            </a:r>
            <a:r>
              <a:rPr lang="pt-BR" sz="4000" dirty="0">
                <a:latin typeface="Arial Narrow" pitchFamily="34" charset="0"/>
              </a:rPr>
              <a:t>, que tem sua perfeição em Cristo, uma progressiva mudança de mentalidade e costumes, com suas consequências sociais.</a:t>
            </a:r>
          </a:p>
          <a:p>
            <a:pPr algn="just"/>
            <a:endParaRPr lang="pt-BR" sz="4000" dirty="0">
              <a:latin typeface="Arial Narrow" pitchFamily="34" charset="0"/>
            </a:endParaRPr>
          </a:p>
          <a:p>
            <a:pPr algn="just"/>
            <a:endParaRPr lang="pt-BR" sz="4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23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548680"/>
            <a:ext cx="8352928" cy="5925272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4000" dirty="0" smtClean="0">
                <a:latin typeface="Arial Narrow" pitchFamily="34" charset="0"/>
              </a:rPr>
              <a:t> O </a:t>
            </a:r>
            <a:r>
              <a:rPr lang="pt-BR" sz="4000" dirty="0">
                <a:latin typeface="Arial Narrow" pitchFamily="34" charset="0"/>
              </a:rPr>
              <a:t>terceiro meio de formação na fé é a própria </a:t>
            </a:r>
            <a:r>
              <a:rPr lang="pt-BR" sz="4000" dirty="0">
                <a:solidFill>
                  <a:srgbClr val="C00000"/>
                </a:solidFill>
                <a:latin typeface="Arial Narrow" pitchFamily="34" charset="0"/>
              </a:rPr>
              <a:t>participação litúrgica</a:t>
            </a:r>
            <a:r>
              <a:rPr lang="pt-BR" sz="4000" dirty="0" smtClean="0">
                <a:solidFill>
                  <a:srgbClr val="C00000"/>
                </a:solidFill>
                <a:latin typeface="Arial Narrow" pitchFamily="34" charset="0"/>
              </a:rPr>
              <a:t>.</a:t>
            </a:r>
          </a:p>
          <a:p>
            <a:pPr algn="just"/>
            <a:r>
              <a:rPr lang="pt-BR" sz="4000" dirty="0" smtClean="0">
                <a:latin typeface="Arial Narrow" pitchFamily="34" charset="0"/>
              </a:rPr>
              <a:t> </a:t>
            </a:r>
            <a:r>
              <a:rPr lang="pt-BR" sz="4000" dirty="0">
                <a:latin typeface="Arial Narrow" pitchFamily="34" charset="0"/>
              </a:rPr>
              <a:t>Devem ser realizadas  celebrações  da Palavra, como também os catecúmenos devem participar da vida litúrgica na comunidade. </a:t>
            </a:r>
            <a:endParaRPr lang="pt-BR" sz="4000" dirty="0" smtClean="0">
              <a:latin typeface="Arial Narrow" pitchFamily="34" charset="0"/>
            </a:endParaRPr>
          </a:p>
          <a:p>
            <a:pPr algn="just"/>
            <a:r>
              <a:rPr lang="pt-BR" sz="4000" dirty="0" smtClean="0">
                <a:latin typeface="Arial Narrow" pitchFamily="34" charset="0"/>
              </a:rPr>
              <a:t>Nesse </a:t>
            </a:r>
            <a:r>
              <a:rPr lang="pt-BR" sz="4000" dirty="0">
                <a:latin typeface="Arial Narrow" pitchFamily="34" charset="0"/>
              </a:rPr>
              <a:t>sentido, os catequistas da iniciação cristã são também </a:t>
            </a:r>
            <a:r>
              <a:rPr lang="pt-BR" sz="3600" b="1" dirty="0">
                <a:solidFill>
                  <a:srgbClr val="C00000"/>
                </a:solidFill>
                <a:latin typeface="Arial Narrow" pitchFamily="34" charset="0"/>
              </a:rPr>
              <a:t>ministros da oração e ministros da celebração da Palavra de Deus.</a:t>
            </a:r>
          </a:p>
        </p:txBody>
      </p:sp>
    </p:spTree>
    <p:extLst>
      <p:ext uri="{BB962C8B-B14F-4D97-AF65-F5344CB8AC3E}">
        <p14:creationId xmlns:p14="http://schemas.microsoft.com/office/powerpoint/2010/main" val="353862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74832394"/>
              </p:ext>
            </p:extLst>
          </p:nvPr>
        </p:nvGraphicFramePr>
        <p:xfrm>
          <a:off x="214282" y="260649"/>
          <a:ext cx="8572560" cy="60486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72560"/>
              </a:tblGrid>
              <a:tr h="604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400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Todo o itinerário da iniciação cristã deve ser iluminado pelo princípio da interação fé e vida, garantindo que a opção preferencial de Jesus Cristo  pelos pobres e marginalizados seja sempre atualizada e assumida no testemunho cristão.</a:t>
                      </a:r>
                      <a:endParaRPr lang="pt-BR" sz="4000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83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424936" cy="6408712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Narrow" pitchFamily="34" charset="0"/>
              </a:rPr>
              <a:t>Teologicamente falando a Iniciação Cristã possui quatro características que definem sua natureza</a:t>
            </a:r>
            <a:r>
              <a:rPr lang="pt-BR" b="1" dirty="0" smtClean="0">
                <a:solidFill>
                  <a:srgbClr val="002060"/>
                </a:solidFill>
                <a:latin typeface="Arial Narrow" pitchFamily="34" charset="0"/>
              </a:rPr>
              <a:t>:</a:t>
            </a:r>
          </a:p>
          <a:p>
            <a:pPr algn="ctr"/>
            <a:endParaRPr lang="pt-BR" dirty="0" smtClean="0">
              <a:solidFill>
                <a:srgbClr val="C00000"/>
              </a:solidFill>
              <a:latin typeface="Arial Narrow" pitchFamily="34" charset="0"/>
            </a:endParaRPr>
          </a:p>
          <a:p>
            <a:r>
              <a:rPr lang="pt-BR" dirty="0" smtClean="0">
                <a:latin typeface="Arial Narrow" pitchFamily="34" charset="0"/>
              </a:rPr>
              <a:t> </a:t>
            </a:r>
            <a:r>
              <a:rPr lang="pt-BR" dirty="0">
                <a:latin typeface="Arial Narrow" pitchFamily="34" charset="0"/>
              </a:rPr>
              <a:t>1</a:t>
            </a:r>
            <a:r>
              <a:rPr lang="pt-BR" dirty="0" smtClean="0">
                <a:latin typeface="Arial Narrow" pitchFamily="34" charset="0"/>
              </a:rPr>
              <a:t>) </a:t>
            </a:r>
            <a:r>
              <a:rPr lang="pt-BR" dirty="0" smtClean="0">
                <a:solidFill>
                  <a:srgbClr val="C00000"/>
                </a:solidFill>
                <a:latin typeface="Arial Narrow" pitchFamily="34" charset="0"/>
              </a:rPr>
              <a:t> É </a:t>
            </a:r>
            <a:r>
              <a:rPr lang="pt-BR" dirty="0">
                <a:solidFill>
                  <a:srgbClr val="C00000"/>
                </a:solidFill>
                <a:latin typeface="Arial Narrow" pitchFamily="34" charset="0"/>
              </a:rPr>
              <a:t>obra do amor de Deus.</a:t>
            </a:r>
          </a:p>
          <a:p>
            <a:r>
              <a:rPr lang="pt-BR" dirty="0" smtClean="0">
                <a:latin typeface="Arial Narrow" pitchFamily="34" charset="0"/>
              </a:rPr>
              <a:t> </a:t>
            </a:r>
            <a:r>
              <a:rPr lang="pt-BR" dirty="0">
                <a:latin typeface="Arial Narrow" pitchFamily="34" charset="0"/>
              </a:rPr>
              <a:t>2) </a:t>
            </a:r>
            <a:r>
              <a:rPr lang="pt-BR" dirty="0">
                <a:solidFill>
                  <a:srgbClr val="C00000"/>
                </a:solidFill>
                <a:latin typeface="Arial Narrow" pitchFamily="34" charset="0"/>
              </a:rPr>
              <a:t>Esta obra divina se realiza na Igreja e pela mediação da Igreja. </a:t>
            </a:r>
            <a:r>
              <a:rPr lang="pt-BR" dirty="0">
                <a:latin typeface="Arial Narrow" pitchFamily="34" charset="0"/>
              </a:rPr>
              <a:t>Como corpo de Cristo, coloca os fundamentos da vida cristã e principalmente incorpora a Cristo os que estão sendo iniciados pelos sacramentos da iniciação. Não é iniciação a um movimento ou escola de espiritualidade, embora possam ajudar muito. </a:t>
            </a:r>
          </a:p>
          <a:p>
            <a:r>
              <a:rPr lang="pt-BR" dirty="0">
                <a:latin typeface="Arial Narrow" pitchFamily="34" charset="0"/>
              </a:rPr>
              <a:t>3) </a:t>
            </a:r>
            <a:r>
              <a:rPr lang="pt-BR" dirty="0" smtClean="0">
                <a:solidFill>
                  <a:srgbClr val="C00000"/>
                </a:solidFill>
                <a:latin typeface="Arial Narrow" pitchFamily="34" charset="0"/>
              </a:rPr>
              <a:t>requer </a:t>
            </a:r>
            <a:r>
              <a:rPr lang="pt-BR" dirty="0">
                <a:solidFill>
                  <a:srgbClr val="C00000"/>
                </a:solidFill>
                <a:latin typeface="Arial Narrow" pitchFamily="34" charset="0"/>
              </a:rPr>
              <a:t>a decisão livre da pessoa</a:t>
            </a:r>
            <a:r>
              <a:rPr lang="pt-BR" dirty="0">
                <a:latin typeface="Arial Narrow" pitchFamily="34" charset="0"/>
              </a:rPr>
              <a:t>. No processo ou itinerário de iniciação a pessoa é envolvida inteiramente em todas as esferas e dimensões do ser. </a:t>
            </a:r>
            <a:endParaRPr lang="pt-BR" dirty="0" smtClean="0">
              <a:latin typeface="Arial Narrow" pitchFamily="34" charset="0"/>
            </a:endParaRPr>
          </a:p>
          <a:p>
            <a:r>
              <a:rPr lang="pt-BR" dirty="0" smtClean="0">
                <a:latin typeface="Arial Narrow" pitchFamily="34" charset="0"/>
              </a:rPr>
              <a:t>4</a:t>
            </a:r>
            <a:r>
              <a:rPr lang="pt-BR" dirty="0">
                <a:latin typeface="Arial Narrow" pitchFamily="34" charset="0"/>
              </a:rPr>
              <a:t>) </a:t>
            </a:r>
            <a:r>
              <a:rPr lang="pt-BR" dirty="0">
                <a:solidFill>
                  <a:srgbClr val="C00000"/>
                </a:solidFill>
                <a:latin typeface="Arial Narrow" pitchFamily="34" charset="0"/>
              </a:rPr>
              <a:t>Por fim, a iniciação cristã é a participação humana no diálogo da salvação. </a:t>
            </a:r>
            <a:r>
              <a:rPr lang="pt-BR" dirty="0">
                <a:latin typeface="Arial Narrow" pitchFamily="34" charset="0"/>
              </a:rPr>
              <a:t>É na iniciação cristã que a pessoa começa a fazer parte da História da </a:t>
            </a:r>
            <a:r>
              <a:rPr lang="pt-BR" dirty="0" smtClean="0">
                <a:latin typeface="Arial Narrow" pitchFamily="34" charset="0"/>
              </a:rPr>
              <a:t>Salvação  (Pe</a:t>
            </a:r>
            <a:r>
              <a:rPr lang="pt-BR" dirty="0">
                <a:latin typeface="Arial Narrow" pitchFamily="34" charset="0"/>
              </a:rPr>
              <a:t>. </a:t>
            </a:r>
            <a:r>
              <a:rPr lang="pt-BR" dirty="0" smtClean="0">
                <a:latin typeface="Arial Narrow" pitchFamily="34" charset="0"/>
              </a:rPr>
              <a:t>Lima) .</a:t>
            </a:r>
            <a:endParaRPr lang="pt-BR" dirty="0">
              <a:latin typeface="Arial Narrow" pitchFamily="34" charset="0"/>
            </a:endParaRPr>
          </a:p>
          <a:p>
            <a:endParaRPr lang="pt-BR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8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47248" cy="11521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>
                <a:solidFill>
                  <a:srgbClr val="C00000"/>
                </a:solidFill>
              </a:rPr>
              <a:t/>
            </a:r>
            <a:br>
              <a:rPr lang="pt-BR" b="1" dirty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>
                <a:solidFill>
                  <a:srgbClr val="C00000"/>
                </a:solidFill>
              </a:rPr>
              <a:t/>
            </a:r>
            <a:br>
              <a:rPr lang="pt-BR" b="1" dirty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>
                <a:solidFill>
                  <a:srgbClr val="C00000"/>
                </a:solidFill>
              </a:rPr>
              <a:t/>
            </a:r>
            <a:br>
              <a:rPr lang="pt-BR" b="1" dirty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/>
            </a:r>
            <a:br>
              <a:rPr lang="pt-BR" b="1" dirty="0" smtClean="0">
                <a:solidFill>
                  <a:srgbClr val="C00000"/>
                </a:solidFill>
              </a:rPr>
            </a:br>
            <a:r>
              <a:rPr lang="pt-BR" b="1" dirty="0" smtClean="0">
                <a:solidFill>
                  <a:srgbClr val="C00000"/>
                </a:solidFill>
              </a:rPr>
              <a:t>Elementos </a:t>
            </a:r>
            <a:r>
              <a:rPr lang="pt-BR" b="1" dirty="0">
                <a:solidFill>
                  <a:srgbClr val="C00000"/>
                </a:solidFill>
              </a:rPr>
              <a:t>da catequese de Inspiração </a:t>
            </a:r>
            <a:r>
              <a:rPr lang="pt-BR" b="1" dirty="0" smtClean="0">
                <a:solidFill>
                  <a:srgbClr val="C00000"/>
                </a:solidFill>
              </a:rPr>
              <a:t>Catecumenal  -    </a:t>
            </a:r>
            <a:r>
              <a:rPr lang="pt-BR" sz="2000" b="1" dirty="0" smtClean="0">
                <a:solidFill>
                  <a:srgbClr val="C00000"/>
                </a:solidFill>
              </a:rPr>
              <a:t>(Domingos </a:t>
            </a:r>
            <a:r>
              <a:rPr lang="pt-BR" sz="2000" b="1" dirty="0" err="1" smtClean="0">
                <a:solidFill>
                  <a:srgbClr val="C00000"/>
                </a:solidFill>
              </a:rPr>
              <a:t>Ormonde</a:t>
            </a:r>
            <a:r>
              <a:rPr lang="pt-BR" sz="2000" b="1" dirty="0" smtClean="0">
                <a:solidFill>
                  <a:srgbClr val="C00000"/>
                </a:solidFill>
              </a:rPr>
              <a:t>)</a:t>
            </a:r>
            <a:r>
              <a:rPr lang="pt-BR" sz="2000" dirty="0">
                <a:solidFill>
                  <a:srgbClr val="C00000"/>
                </a:solidFill>
              </a:rPr>
              <a:t/>
            </a:r>
            <a:br>
              <a:rPr lang="pt-BR" sz="2000" dirty="0">
                <a:solidFill>
                  <a:srgbClr val="C00000"/>
                </a:solidFill>
              </a:rPr>
            </a:br>
            <a:endParaRPr lang="pt-BR" sz="2000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424936" cy="5256584"/>
          </a:xfrm>
        </p:spPr>
        <p:txBody>
          <a:bodyPr>
            <a:normAutofit/>
          </a:bodyPr>
          <a:lstStyle/>
          <a:p>
            <a:r>
              <a:rPr lang="pt-BR" dirty="0"/>
              <a:t> </a:t>
            </a:r>
            <a:r>
              <a:rPr lang="pt-BR" sz="2800" b="1" dirty="0" smtClean="0">
                <a:solidFill>
                  <a:srgbClr val="C00000"/>
                </a:solidFill>
                <a:latin typeface="Arial Narrow" pitchFamily="34" charset="0"/>
              </a:rPr>
              <a:t>Caráter </a:t>
            </a:r>
            <a:r>
              <a:rPr lang="pt-BR" sz="2800" b="1" dirty="0">
                <a:solidFill>
                  <a:srgbClr val="C00000"/>
                </a:solidFill>
                <a:latin typeface="Arial Narrow" pitchFamily="34" charset="0"/>
              </a:rPr>
              <a:t>pascal -</a:t>
            </a:r>
            <a:r>
              <a:rPr lang="pt-BR" sz="28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pt-BR" sz="2800" dirty="0">
                <a:latin typeface="Arial Narrow" pitchFamily="34" charset="0"/>
              </a:rPr>
              <a:t>No catecumenato tudo se orienta para o mistério da paixão  morte e ressurreição de Cristo.  Coloca e orienta cada um  em relação com o ressuscitado. Ajuda-o a reler sua vida e sua história como passagens pascais.</a:t>
            </a:r>
          </a:p>
          <a:p>
            <a:pPr algn="just"/>
            <a:endParaRPr lang="pt-BR" sz="2800" dirty="0">
              <a:latin typeface="Arial Narrow" pitchFamily="34" charset="0"/>
            </a:endParaRPr>
          </a:p>
          <a:p>
            <a:pPr lvl="0" algn="just"/>
            <a:r>
              <a:rPr lang="pt-BR" sz="2800" b="1" dirty="0">
                <a:solidFill>
                  <a:srgbClr val="C00000"/>
                </a:solidFill>
                <a:latin typeface="Arial Narrow" pitchFamily="34" charset="0"/>
              </a:rPr>
              <a:t>O caráter </a:t>
            </a:r>
            <a:r>
              <a:rPr lang="pt-BR" sz="2800" b="1" dirty="0" err="1">
                <a:solidFill>
                  <a:srgbClr val="C00000"/>
                </a:solidFill>
                <a:latin typeface="Arial Narrow" pitchFamily="34" charset="0"/>
              </a:rPr>
              <a:t>iniciático</a:t>
            </a:r>
            <a:r>
              <a:rPr lang="pt-BR" sz="28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pt-BR" sz="2800" dirty="0">
                <a:latin typeface="Arial Narrow" pitchFamily="34" charset="0"/>
              </a:rPr>
              <a:t>– O catecumenato como uma iniciação à fé, levando o catequizando à descoberta do mistério de Cristo e da Igreja. </a:t>
            </a:r>
            <a:endParaRPr lang="pt-BR" sz="2800" dirty="0" smtClean="0">
              <a:latin typeface="Arial Narrow" pitchFamily="34" charset="0"/>
            </a:endParaRPr>
          </a:p>
          <a:p>
            <a:pPr lvl="0" algn="just"/>
            <a:r>
              <a:rPr lang="pt-BR" sz="2800" dirty="0" smtClean="0">
                <a:latin typeface="Arial Narrow" pitchFamily="34" charset="0"/>
              </a:rPr>
              <a:t>Procura </a:t>
            </a:r>
            <a:r>
              <a:rPr lang="pt-BR" sz="2800" dirty="0">
                <a:latin typeface="Arial Narrow" pitchFamily="34" charset="0"/>
              </a:rPr>
              <a:t>abranger todas as dimensões da vida cristã para que cada um inicie sua caminhada na comunidade, na vida pessoal como resposta a Deus que o buscou.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83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8424936" cy="6069288"/>
          </a:xfrm>
        </p:spPr>
        <p:txBody>
          <a:bodyPr>
            <a:normAutofit fontScale="92500"/>
          </a:bodyPr>
          <a:lstStyle/>
          <a:p>
            <a:pPr lvl="0"/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O </a:t>
            </a:r>
            <a:r>
              <a:rPr lang="pt-BR" sz="32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caráter litúrgico, ritual e simbólico </a:t>
            </a:r>
            <a:r>
              <a:rPr lang="pt-BR" sz="3200" dirty="0">
                <a:latin typeface="Arial Narrow" pitchFamily="34" charset="0"/>
                <a:cs typeface="Arial" pitchFamily="34" charset="0"/>
              </a:rPr>
              <a:t>– despertar para a riqueza dos ritos, dos símbolos, das celebrações que tocam os sentidos e os afetos. </a:t>
            </a:r>
            <a:endParaRPr lang="pt-BR" sz="3200" dirty="0" smtClean="0">
              <a:latin typeface="Arial Narrow" pitchFamily="34" charset="0"/>
              <a:cs typeface="Arial" pitchFamily="34" charset="0"/>
            </a:endParaRPr>
          </a:p>
          <a:p>
            <a:pPr lvl="0"/>
            <a:r>
              <a:rPr lang="pt-BR" sz="3200" dirty="0">
                <a:latin typeface="Arial Narrow" pitchFamily="34" charset="0"/>
                <a:cs typeface="Arial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  <a:cs typeface="Arial" pitchFamily="34" charset="0"/>
              </a:rPr>
              <a:t>A </a:t>
            </a:r>
            <a:r>
              <a:rPr lang="pt-BR" sz="3200" dirty="0">
                <a:latin typeface="Arial Narrow" pitchFamily="34" charset="0"/>
                <a:cs typeface="Arial" pitchFamily="34" charset="0"/>
              </a:rPr>
              <a:t>dimensão da corporeidade e afetividade.  </a:t>
            </a:r>
          </a:p>
          <a:p>
            <a:endParaRPr lang="pt-BR" sz="3200" dirty="0">
              <a:latin typeface="Arial Narrow" pitchFamily="34" charset="0"/>
              <a:cs typeface="Arial" pitchFamily="34" charset="0"/>
            </a:endParaRPr>
          </a:p>
          <a:p>
            <a:pPr lvl="0" algn="ctr"/>
            <a:r>
              <a:rPr lang="pt-BR" sz="3200" b="1" dirty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O caráter </a:t>
            </a:r>
            <a:r>
              <a:rPr lang="pt-BR" sz="32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comunitário -</a:t>
            </a:r>
            <a:r>
              <a:rPr lang="pt-BR" sz="3200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pt-BR" sz="3200" dirty="0">
                <a:latin typeface="Arial Narrow" pitchFamily="34" charset="0"/>
                <a:cs typeface="Arial" pitchFamily="34" charset="0"/>
              </a:rPr>
              <a:t>O catecumenato é um processo que se realiza em uma comunidade concreta</a:t>
            </a:r>
            <a:r>
              <a:rPr lang="pt-BR" sz="3200" dirty="0" smtClean="0">
                <a:latin typeface="Arial Narrow" pitchFamily="34" charset="0"/>
                <a:cs typeface="Arial" pitchFamily="34" charset="0"/>
              </a:rPr>
              <a:t>.</a:t>
            </a:r>
          </a:p>
          <a:p>
            <a:pPr marL="0" lvl="0" indent="0" algn="ctr">
              <a:buNone/>
            </a:pPr>
            <a:r>
              <a:rPr lang="pt-BR" sz="3200" dirty="0" smtClean="0">
                <a:latin typeface="Arial Narrow" pitchFamily="34" charset="0"/>
                <a:cs typeface="Arial" pitchFamily="34" charset="0"/>
              </a:rPr>
              <a:t>       </a:t>
            </a:r>
            <a:r>
              <a:rPr lang="pt-BR" sz="3200" dirty="0">
                <a:latin typeface="Arial Narrow" pitchFamily="34" charset="0"/>
                <a:cs typeface="Arial" pitchFamily="34" charset="0"/>
              </a:rPr>
              <a:t>Faz a experiência da comunhão e da sua responsabilidade no anúncio da fé. </a:t>
            </a:r>
            <a:endParaRPr lang="pt-BR" sz="3200" dirty="0" smtClean="0">
              <a:latin typeface="Arial Narrow" pitchFamily="34" charset="0"/>
              <a:cs typeface="Arial" pitchFamily="34" charset="0"/>
            </a:endParaRPr>
          </a:p>
          <a:p>
            <a:pPr marL="0" lvl="0" indent="0" algn="ctr">
              <a:buNone/>
            </a:pPr>
            <a:r>
              <a:rPr lang="pt-BR" sz="3200" dirty="0">
                <a:latin typeface="Arial Narrow" pitchFamily="34" charset="0"/>
                <a:cs typeface="Arial" pitchFamily="34" charset="0"/>
              </a:rPr>
              <a:t> </a:t>
            </a:r>
            <a:r>
              <a:rPr lang="pt-BR" sz="3200" dirty="0" smtClean="0">
                <a:latin typeface="Arial Narrow" pitchFamily="34" charset="0"/>
                <a:cs typeface="Arial" pitchFamily="34" charset="0"/>
              </a:rPr>
              <a:t>    Integra </a:t>
            </a:r>
            <a:r>
              <a:rPr lang="pt-BR" sz="3200" dirty="0">
                <a:latin typeface="Arial Narrow" pitchFamily="34" charset="0"/>
                <a:cs typeface="Arial" pitchFamily="34" charset="0"/>
              </a:rPr>
              <a:t>os diferentes ministérios, serviços e carismas, Grupos e pastorais ordenados e não ordenados. </a:t>
            </a: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648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476672"/>
            <a:ext cx="8424936" cy="5997280"/>
          </a:xfrm>
        </p:spPr>
        <p:txBody>
          <a:bodyPr>
            <a:normAutofit/>
          </a:bodyPr>
          <a:lstStyle/>
          <a:p>
            <a:pPr lvl="0" algn="ctr"/>
            <a:r>
              <a:rPr lang="pt-BR" sz="3200" b="1" dirty="0">
                <a:solidFill>
                  <a:srgbClr val="C00000"/>
                </a:solidFill>
                <a:latin typeface="Arial Narrow" pitchFamily="34" charset="0"/>
              </a:rPr>
              <a:t>O caráter de conversão permanente de testemunho.</a:t>
            </a:r>
            <a:r>
              <a:rPr lang="pt-BR" sz="32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endParaRPr lang="pt-BR" sz="32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lvl="0"/>
            <a:r>
              <a:rPr lang="pt-BR" sz="3200" dirty="0" smtClean="0">
                <a:latin typeface="Arial Narrow" pitchFamily="34" charset="0"/>
              </a:rPr>
              <a:t>O </a:t>
            </a:r>
            <a:r>
              <a:rPr lang="pt-BR" sz="3200" dirty="0">
                <a:latin typeface="Arial Narrow" pitchFamily="34" charset="0"/>
              </a:rPr>
              <a:t>catecumenato é um caminho de conversão e de gradual purificação através dos ritos que assinalam uma nova forma de existência e de pensamento.</a:t>
            </a:r>
          </a:p>
          <a:p>
            <a:r>
              <a:rPr lang="pt-BR" sz="3200" dirty="0">
                <a:latin typeface="Arial Narrow" pitchFamily="34" charset="0"/>
              </a:rPr>
              <a:t> </a:t>
            </a:r>
          </a:p>
          <a:p>
            <a:pPr lvl="0" algn="ctr"/>
            <a:r>
              <a:rPr lang="pt-BR" sz="3200" b="1" dirty="0">
                <a:solidFill>
                  <a:srgbClr val="C00000"/>
                </a:solidFill>
                <a:latin typeface="Arial Narrow" pitchFamily="34" charset="0"/>
              </a:rPr>
              <a:t>O caráter de progressividade da experiência formativa</a:t>
            </a:r>
            <a:r>
              <a:rPr lang="pt-BR" sz="32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endParaRPr lang="pt-BR" sz="3200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lvl="0" algn="ctr"/>
            <a:r>
              <a:rPr lang="pt-BR" sz="3200" dirty="0" smtClean="0">
                <a:latin typeface="Arial Narrow" pitchFamily="34" charset="0"/>
              </a:rPr>
              <a:t>– </a:t>
            </a:r>
            <a:r>
              <a:rPr lang="pt-BR" sz="3200" dirty="0">
                <a:latin typeface="Arial Narrow" pitchFamily="34" charset="0"/>
              </a:rPr>
              <a:t>processo dinâmico estruturado em períodos, gradual, acompanhado pacientemente pela Igreja.</a:t>
            </a:r>
          </a:p>
          <a:p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64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0E0F974-B328-4A92-973F-39FDDA4F1B2A}" type="slidenum">
              <a:rPr lang="pt-BR"/>
              <a:pPr eaLnBrk="1" hangingPunct="1"/>
              <a:t>62</a:t>
            </a:fld>
            <a:endParaRPr lang="pt-BR"/>
          </a:p>
        </p:txBody>
      </p:sp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683568" y="4221088"/>
            <a:ext cx="8136904" cy="20867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80000"/>
              </a:spcBef>
            </a:pPr>
            <a:r>
              <a:rPr lang="pt-BR" sz="3600" b="1" dirty="0">
                <a:solidFill>
                  <a:srgbClr val="FF0000"/>
                </a:solidFill>
                <a:latin typeface="Arial Narrow" pitchFamily="34" charset="0"/>
              </a:rPr>
              <a:t>Também para os já batizados e que desejam uma opção mais firme por Jesus, pela Igreja e pela Missão</a:t>
            </a:r>
            <a:r>
              <a:rPr lang="pt-BR" sz="3600" b="1" dirty="0">
                <a:latin typeface="Arial Narrow" pitchFamily="34" charset="0"/>
              </a:rPr>
              <a:t> como era, aliás, no antigo </a:t>
            </a:r>
            <a:r>
              <a:rPr lang="pt-BR" sz="3600" b="1" dirty="0">
                <a:solidFill>
                  <a:srgbClr val="FF3300"/>
                </a:solidFill>
                <a:latin typeface="Arial Narrow" pitchFamily="34" charset="0"/>
              </a:rPr>
              <a:t>catecumenato</a:t>
            </a:r>
            <a:endParaRPr lang="pt-BR" sz="3600" b="1" dirty="0">
              <a:latin typeface="Arial Narrow" pitchFamily="34" charset="0"/>
            </a:endParaRPr>
          </a:p>
        </p:txBody>
      </p:sp>
      <p:sp>
        <p:nvSpPr>
          <p:cNvPr id="129029" name="Text Box 5"/>
          <p:cNvSpPr txBox="1">
            <a:spLocks noChangeArrowheads="1"/>
          </p:cNvSpPr>
          <p:nvPr/>
        </p:nvSpPr>
        <p:spPr bwMode="auto">
          <a:xfrm>
            <a:off x="323528" y="1484784"/>
            <a:ext cx="8496944" cy="22898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pt-BR" sz="3600" b="1" dirty="0">
                <a:latin typeface="Arial Narrow" pitchFamily="34" charset="0"/>
              </a:rPr>
              <a:t>Hoje, afirmam nossos bispos, tudo na Igreja</a:t>
            </a:r>
            <a:r>
              <a:rPr lang="pt-BR" sz="4400" b="1" dirty="0">
                <a:latin typeface="Arial Narrow" pitchFamily="34" charset="0"/>
              </a:rPr>
              <a:t> </a:t>
            </a:r>
            <a:r>
              <a:rPr lang="pt-BR" sz="3600" b="1" dirty="0">
                <a:latin typeface="Arial Narrow" pitchFamily="34" charset="0"/>
              </a:rPr>
              <a:t>precisa voltar a ter</a:t>
            </a:r>
            <a:r>
              <a:rPr lang="pt-BR" sz="2800" b="1" dirty="0">
                <a:latin typeface="Arial Narrow" pitchFamily="34" charset="0"/>
              </a:rPr>
              <a:t> </a:t>
            </a:r>
            <a:r>
              <a:rPr lang="pt-BR" sz="3600" b="1" dirty="0">
                <a:latin typeface="Arial Narrow" pitchFamily="34" charset="0"/>
              </a:rPr>
              <a:t>as características de</a:t>
            </a:r>
            <a:r>
              <a:rPr lang="pt-BR" sz="3200" b="1" dirty="0">
                <a:latin typeface="Arial Narrow" pitchFamily="34" charset="0"/>
              </a:rPr>
              <a:t> </a:t>
            </a:r>
          </a:p>
          <a:p>
            <a:pPr algn="ctr">
              <a:lnSpc>
                <a:spcPct val="85000"/>
              </a:lnSpc>
              <a:defRPr/>
            </a:pPr>
            <a:r>
              <a:rPr lang="pt-BR" sz="4400" b="1" dirty="0">
                <a:solidFill>
                  <a:srgbClr val="FF0000"/>
                </a:solidFill>
                <a:latin typeface="Arial Narrow" pitchFamily="34" charset="0"/>
              </a:rPr>
              <a:t>um processo de</a:t>
            </a:r>
          </a:p>
          <a:p>
            <a:pPr algn="ctr">
              <a:lnSpc>
                <a:spcPct val="85000"/>
              </a:lnSpc>
              <a:defRPr/>
            </a:pP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INICIAÇÃO À VIDA CRISTÃ</a:t>
            </a:r>
            <a:endParaRPr lang="pt-BR" sz="2800" b="1" dirty="0"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</p:txBody>
      </p:sp>
      <p:sp>
        <p:nvSpPr>
          <p:cNvPr id="129031" name="Text Box 7"/>
          <p:cNvSpPr txBox="1">
            <a:spLocks noChangeArrowheads="1"/>
          </p:cNvSpPr>
          <p:nvPr/>
        </p:nvSpPr>
        <p:spPr bwMode="auto">
          <a:xfrm>
            <a:off x="2382838" y="401638"/>
            <a:ext cx="4493418" cy="58477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INICIAÇÃO </a:t>
            </a:r>
            <a:r>
              <a:rPr lang="pt-BR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À FÉ</a:t>
            </a:r>
          </a:p>
        </p:txBody>
      </p:sp>
    </p:spTree>
    <p:extLst>
      <p:ext uri="{BB962C8B-B14F-4D97-AF65-F5344CB8AC3E}">
        <p14:creationId xmlns:p14="http://schemas.microsoft.com/office/powerpoint/2010/main" val="1833620705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93C966E-3B95-4A5E-89C5-36A068B97BEC}" type="slidenum">
              <a:rPr lang="pt-BR"/>
              <a:pPr eaLnBrk="1" hangingPunct="1"/>
              <a:t>63</a:t>
            </a:fld>
            <a:endParaRPr lang="pt-BR"/>
          </a:p>
        </p:txBody>
      </p:sp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0" y="4221163"/>
            <a:ext cx="9144000" cy="25019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pt-BR" sz="1400" b="1" dirty="0"/>
          </a:p>
          <a:p>
            <a:pPr algn="ctr" eaLnBrk="1" hangingPunct="1"/>
            <a:r>
              <a:rPr lang="pt-BR" sz="3600" b="1" dirty="0"/>
              <a:t>Este processo educativo envolve evangelização (</a:t>
            </a:r>
            <a:r>
              <a:rPr lang="pt-BR" sz="3600" b="1" dirty="0" err="1"/>
              <a:t>kerigma</a:t>
            </a:r>
            <a:r>
              <a:rPr lang="pt-BR" sz="3600" b="1" dirty="0"/>
              <a:t>), catequese, liturgia,  engajamento na Igreja e na construção do Reino de Deus.</a:t>
            </a:r>
            <a:r>
              <a:rPr lang="pt-BR" sz="2000" b="1" dirty="0"/>
              <a:t>  </a:t>
            </a:r>
          </a:p>
        </p:txBody>
      </p:sp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251520" y="284163"/>
            <a:ext cx="8640960" cy="3937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pt-BR" sz="3600" b="1" dirty="0" smtClean="0">
                <a:solidFill>
                  <a:srgbClr val="002060"/>
                </a:solidFill>
              </a:rPr>
              <a:t>Há necessidade, portanto, de </a:t>
            </a:r>
            <a:r>
              <a:rPr lang="pt-BR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oferecer oportunidades</a:t>
            </a:r>
            <a:r>
              <a:rPr lang="pt-BR" sz="3600" b="1" dirty="0" smtClean="0">
                <a:solidFill>
                  <a:srgbClr val="002060"/>
                </a:solidFill>
              </a:rPr>
              <a:t>:  </a:t>
            </a:r>
            <a:r>
              <a:rPr lang="pt-BR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para os batizados  completarem</a:t>
            </a:r>
            <a:r>
              <a:rPr lang="pt-BR" sz="3600" b="1" dirty="0" smtClean="0">
                <a:solidFill>
                  <a:srgbClr val="002060"/>
                </a:solidFill>
              </a:rPr>
              <a:t>  </a:t>
            </a:r>
            <a:r>
              <a:rPr lang="pt-BR" sz="3600" b="1" i="1" dirty="0" smtClean="0">
                <a:solidFill>
                  <a:srgbClr val="002060"/>
                </a:solidFill>
              </a:rPr>
              <a:t>a </a:t>
            </a:r>
            <a:r>
              <a:rPr lang="pt-BR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iniciação cristã ou ontológica</a:t>
            </a:r>
            <a:r>
              <a:rPr lang="pt-BR" sz="3600" b="1" dirty="0" smtClean="0">
                <a:solidFill>
                  <a:srgbClr val="002060"/>
                </a:solidFill>
              </a:rPr>
              <a:t> </a:t>
            </a:r>
          </a:p>
          <a:p>
            <a:pPr algn="ctr">
              <a:defRPr/>
            </a:pPr>
            <a:r>
              <a:rPr lang="pt-BR" sz="3600" b="1" dirty="0" smtClean="0">
                <a:solidFill>
                  <a:srgbClr val="002060"/>
                </a:solidFill>
              </a:rPr>
              <a:t>(os 03 Sacramentos da Iniciação) </a:t>
            </a:r>
          </a:p>
          <a:p>
            <a:pPr algn="ctr">
              <a:defRPr/>
            </a:pPr>
            <a:r>
              <a:rPr lang="pt-BR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por meio da</a:t>
            </a:r>
            <a:r>
              <a:rPr lang="pt-BR" sz="3600" b="1" dirty="0" smtClean="0">
                <a:solidFill>
                  <a:srgbClr val="002060"/>
                </a:solidFill>
              </a:rPr>
              <a:t> </a:t>
            </a:r>
            <a:r>
              <a:rPr lang="pt-BR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iniciação processual </a:t>
            </a:r>
          </a:p>
          <a:p>
            <a:pPr algn="ctr">
              <a:defRPr/>
            </a:pPr>
            <a:r>
              <a:rPr lang="pt-BR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à vida cristã.  </a:t>
            </a:r>
            <a:endParaRPr lang="pt-BR" sz="20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47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552" y="692696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 Narrow" pitchFamily="34" charset="0"/>
              </a:rPr>
              <a:t>A inspiração catecumenal carrega como característica distinta de outras metodologias (cristandade, catecismos, doutrinação), o valor da espiritualidade primitiva da Igreja: ser a comunidade dos filhos e filhas de Deus. </a:t>
            </a:r>
            <a:endParaRPr lang="pt-BR" sz="3200" dirty="0" smtClean="0">
              <a:latin typeface="Arial Narrow" pitchFamily="34" charset="0"/>
            </a:endParaRPr>
          </a:p>
          <a:p>
            <a:pPr algn="just"/>
            <a:endParaRPr lang="pt-BR" sz="3200" dirty="0">
              <a:latin typeface="Arial Narrow" pitchFamily="34" charset="0"/>
            </a:endParaRPr>
          </a:p>
          <a:p>
            <a:pPr algn="just"/>
            <a:endParaRPr lang="pt-BR" sz="3200" dirty="0">
              <a:latin typeface="Arial Narrow" pitchFamily="34" charset="0"/>
            </a:endParaRPr>
          </a:p>
          <a:p>
            <a:pPr algn="just"/>
            <a:r>
              <a:rPr lang="pt-BR" sz="3200" dirty="0">
                <a:latin typeface="Arial Narrow" pitchFamily="34" charset="0"/>
              </a:rPr>
              <a:t>“Partindo de Jerusalém, os apóstolos criaram comunidades nas quais a essência de cada cristão se define como filiação divina” (CNBB, Comunidade de comunidades, 78).</a:t>
            </a:r>
          </a:p>
        </p:txBody>
      </p:sp>
    </p:spTree>
    <p:extLst>
      <p:ext uri="{BB962C8B-B14F-4D97-AF65-F5344CB8AC3E}">
        <p14:creationId xmlns:p14="http://schemas.microsoft.com/office/powerpoint/2010/main" val="34614935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476672"/>
            <a:ext cx="8496944" cy="5997280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Arial Narrow" pitchFamily="34" charset="0"/>
              </a:rPr>
              <a:t>Aqui está a  </a:t>
            </a:r>
            <a:r>
              <a:rPr lang="pt-BR" sz="2800" dirty="0">
                <a:latin typeface="Arial Narrow" pitchFamily="34" charset="0"/>
              </a:rPr>
              <a:t>conversão </a:t>
            </a:r>
            <a:r>
              <a:rPr lang="pt-BR" sz="2800" dirty="0" smtClean="0">
                <a:latin typeface="Arial Narrow" pitchFamily="34" charset="0"/>
              </a:rPr>
              <a:t>pastoral que se busca, deseja e que será  percebida </a:t>
            </a:r>
            <a:r>
              <a:rPr lang="pt-BR" sz="2800" dirty="0">
                <a:latin typeface="Arial Narrow" pitchFamily="34" charset="0"/>
              </a:rPr>
              <a:t>na medida em que as práticas das comunidades cristãs mudarem o foco de conduzir apenas para o sacramento e investirem em verdadeiros lugares de anúncio e celebração do mistério e do amor de Jesus Cristo</a:t>
            </a:r>
            <a:r>
              <a:rPr lang="pt-BR" sz="2800" dirty="0" smtClean="0">
                <a:latin typeface="Arial Narrow" pitchFamily="34" charset="0"/>
              </a:rPr>
              <a:t>.</a:t>
            </a:r>
          </a:p>
          <a:p>
            <a:endParaRPr lang="pt-BR" sz="2800" dirty="0">
              <a:latin typeface="Arial Narrow" pitchFamily="34" charset="0"/>
            </a:endParaRPr>
          </a:p>
          <a:p>
            <a:endParaRPr lang="pt-BR" sz="2800" dirty="0" smtClean="0">
              <a:latin typeface="Arial Narrow" pitchFamily="34" charset="0"/>
            </a:endParaRPr>
          </a:p>
          <a:p>
            <a:r>
              <a:rPr lang="pt-BR" sz="2800" dirty="0" smtClean="0">
                <a:latin typeface="Arial Narrow" pitchFamily="34" charset="0"/>
              </a:rPr>
              <a:t> </a:t>
            </a:r>
            <a:r>
              <a:rPr lang="pt-BR" sz="2800" dirty="0">
                <a:latin typeface="Arial Narrow" pitchFamily="34" charset="0"/>
              </a:rPr>
              <a:t>Nas comunidades primitivas, “a iniciação cristã cuidava de instruir os catecúmenos tanto na adesão à pessoa de Jesus Cristo quanto na vida comunitária e no novo jeito de agir na sociedade e na família</a:t>
            </a:r>
            <a:r>
              <a:rPr lang="pt-BR" sz="1800" dirty="0">
                <a:latin typeface="Arial Narrow" pitchFamily="34" charset="0"/>
              </a:rPr>
              <a:t>” (CNBB, Comunidade de comunidades, </a:t>
            </a:r>
            <a:r>
              <a:rPr lang="pt-BR" sz="1800" dirty="0" smtClean="0">
                <a:latin typeface="Arial Narrow" pitchFamily="34" charset="0"/>
              </a:rPr>
              <a:t>89)</a:t>
            </a:r>
            <a:endParaRPr lang="pt-BR" sz="1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6140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467600" cy="850106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4000" b="1" dirty="0" smtClean="0">
                <a:solidFill>
                  <a:schemeClr val="bg1">
                    <a:lumMod val="95000"/>
                  </a:schemeClr>
                </a:solidFill>
              </a:rPr>
              <a:t>Síntese </a:t>
            </a:r>
            <a:endParaRPr lang="pt-BR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8424936" cy="5277200"/>
          </a:xfrm>
        </p:spPr>
        <p:txBody>
          <a:bodyPr>
            <a:noAutofit/>
          </a:bodyPr>
          <a:lstStyle/>
          <a:p>
            <a:pPr algn="just"/>
            <a:r>
              <a:rPr lang="pt-BR" sz="3200" dirty="0" smtClean="0">
                <a:latin typeface="Arial Narrow" pitchFamily="34" charset="0"/>
              </a:rPr>
              <a:t>O </a:t>
            </a:r>
            <a:r>
              <a:rPr lang="pt-BR" sz="3200" dirty="0">
                <a:latin typeface="Arial Narrow" pitchFamily="34" charset="0"/>
              </a:rPr>
              <a:t>catecumenato antigo compreendia um processo de </a:t>
            </a:r>
            <a:r>
              <a:rPr lang="pt-BR" sz="3200" b="1" dirty="0">
                <a:solidFill>
                  <a:srgbClr val="0070C0"/>
                </a:solidFill>
                <a:latin typeface="Arial Narrow" pitchFamily="34" charset="0"/>
              </a:rPr>
              <a:t>acolhida, acompanhamento, formação e experiência sacramental </a:t>
            </a:r>
            <a:r>
              <a:rPr lang="pt-BR" sz="3200" dirty="0">
                <a:latin typeface="Arial Narrow" pitchFamily="34" charset="0"/>
              </a:rPr>
              <a:t>na qual a pessoa se convertia e tornava-se cristã</a:t>
            </a:r>
            <a:r>
              <a:rPr lang="pt-BR" sz="3200" dirty="0" smtClean="0">
                <a:latin typeface="Arial Narrow" pitchFamily="34" charset="0"/>
              </a:rPr>
              <a:t>.</a:t>
            </a:r>
          </a:p>
          <a:p>
            <a:pPr algn="just"/>
            <a:r>
              <a:rPr lang="pt-BR" sz="3200" dirty="0" smtClean="0">
                <a:latin typeface="Arial Narrow" pitchFamily="34" charset="0"/>
              </a:rPr>
              <a:t> </a:t>
            </a:r>
            <a:r>
              <a:rPr lang="pt-BR" sz="3200" dirty="0">
                <a:latin typeface="Arial Narrow" pitchFamily="34" charset="0"/>
              </a:rPr>
              <a:t>O objetivo do catecumenato era levar o futuro membro pelo batismo </a:t>
            </a:r>
            <a:r>
              <a:rPr lang="pt-BR" sz="3200" b="1" i="1" dirty="0">
                <a:solidFill>
                  <a:srgbClr val="0070C0"/>
                </a:solidFill>
                <a:latin typeface="Arial Narrow" pitchFamily="34" charset="0"/>
              </a:rPr>
              <a:t>à participação do mistério da morte e ressurreição de Cristo, receber pela confirmação, a plenitude dos dons do Espírito Santo, e pela eucaristia unido ao corpo e sangue de Cristo. </a:t>
            </a:r>
          </a:p>
        </p:txBody>
      </p:sp>
    </p:spTree>
    <p:extLst>
      <p:ext uri="{BB962C8B-B14F-4D97-AF65-F5344CB8AC3E}">
        <p14:creationId xmlns:p14="http://schemas.microsoft.com/office/powerpoint/2010/main" val="342953861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0"/>
            <a:ext cx="864096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ctr"/>
            <a:endParaRPr lang="pt-BR" sz="3600" dirty="0" smtClean="0">
              <a:latin typeface="Arial Narrow" pitchFamily="34" charset="0"/>
            </a:endParaRPr>
          </a:p>
          <a:p>
            <a:pPr algn="ctr"/>
            <a:r>
              <a:rPr lang="pt-BR" sz="3600" dirty="0" smtClean="0">
                <a:latin typeface="Arial Narrow" pitchFamily="34" charset="0"/>
              </a:rPr>
              <a:t>Todo </a:t>
            </a:r>
            <a:r>
              <a:rPr lang="pt-BR" sz="3600" dirty="0">
                <a:latin typeface="Arial Narrow" pitchFamily="34" charset="0"/>
              </a:rPr>
              <a:t>o processo terminava com as catequeses </a:t>
            </a:r>
            <a:r>
              <a:rPr lang="pt-BR" sz="3600" dirty="0" err="1">
                <a:latin typeface="Arial Narrow" pitchFamily="34" charset="0"/>
              </a:rPr>
              <a:t>mistagógicas</a:t>
            </a:r>
            <a:r>
              <a:rPr lang="pt-BR" sz="3600" dirty="0">
                <a:latin typeface="Arial Narrow" pitchFamily="34" charset="0"/>
              </a:rPr>
              <a:t> dadas à semana seguinte da Páscoa, isto é na oitava pascal. </a:t>
            </a:r>
            <a:endParaRPr lang="pt-BR" sz="3600" dirty="0" smtClean="0">
              <a:latin typeface="Arial Narrow" pitchFamily="34" charset="0"/>
            </a:endParaRPr>
          </a:p>
          <a:p>
            <a:pPr algn="ctr"/>
            <a:endParaRPr lang="pt-BR" sz="3600" dirty="0">
              <a:latin typeface="Arial Narrow" pitchFamily="34" charset="0"/>
            </a:endParaRPr>
          </a:p>
          <a:p>
            <a:pPr algn="ctr"/>
            <a:endParaRPr lang="pt-BR" sz="3600" dirty="0" smtClean="0">
              <a:latin typeface="Arial Narrow" pitchFamily="34" charset="0"/>
            </a:endParaRPr>
          </a:p>
          <a:p>
            <a:pPr algn="ctr"/>
            <a:r>
              <a:rPr lang="pt-BR" sz="3600" dirty="0" smtClean="0">
                <a:latin typeface="Arial Narrow" pitchFamily="34" charset="0"/>
              </a:rPr>
              <a:t>É </a:t>
            </a:r>
            <a:r>
              <a:rPr lang="pt-BR" sz="3600" dirty="0">
                <a:latin typeface="Arial Narrow" pitchFamily="34" charset="0"/>
              </a:rPr>
              <a:t>importante o conhecimento deste itinerário formativo para que hoje as pessoas sejam discípulos, discípulas, missionários e missionárias de Jesus Cristo, sejam atuantes na vida da Igreja, na sociedade e um dia pela graça de Deus, participantes de seu Reino. </a:t>
            </a:r>
            <a:endParaRPr lang="pt-BR" sz="3600" dirty="0" smtClean="0">
              <a:latin typeface="Arial Narrow" pitchFamily="34" charset="0"/>
            </a:endParaRPr>
          </a:p>
          <a:p>
            <a:endParaRPr lang="pt-BR" sz="3600" dirty="0">
              <a:latin typeface="Arial Narrow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94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501122" cy="1025782"/>
          </a:xfr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 Momento de partilha - ressonâncias</a:t>
            </a:r>
            <a:endParaRPr lang="pt-BR" b="1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1241376"/>
            <a:ext cx="8462174" cy="5616624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pt-BR" sz="3200" dirty="0" smtClean="0"/>
              <a:t>Destacar  pontos, elementos, aspectos que chamaram sua atenção.</a:t>
            </a:r>
          </a:p>
          <a:p>
            <a:endParaRPr lang="pt-BR" sz="3200" dirty="0"/>
          </a:p>
          <a:p>
            <a:r>
              <a:rPr lang="pt-BR" sz="3200" dirty="0" smtClean="0"/>
              <a:t>Conseguimos ver luzes para o nosso caminho de Iniciação à vida Cristã em nossa Arquidiocese?</a:t>
            </a:r>
          </a:p>
          <a:p>
            <a:endParaRPr lang="pt-BR" sz="3200" dirty="0"/>
          </a:p>
          <a:p>
            <a:r>
              <a:rPr lang="pt-BR" sz="3200" dirty="0" smtClean="0"/>
              <a:t>Acreditamos  que este é o caminho para formarmos  cristãos, seguidores de Jesus?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6648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143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002060"/>
                </a:solidFill>
              </a:rPr>
              <a:t>Características  eclesiológicas e pastorais da pedagogia catecumenal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424936" cy="4873752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Estas perpassam todo o processo de IVC de inspiração Catecumenal:</a:t>
            </a:r>
          </a:p>
          <a:p>
            <a:pPr algn="just"/>
            <a:r>
              <a:rPr lang="pt-BR" dirty="0" smtClean="0"/>
              <a:t>1. A  Progressividade  na IVC;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 centralidade da vida comunitária neste processo – não se  chega a ser cristão sozinho;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A comunidade também é catecúmena;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 envolvimento da comunidade na Iniciação à   Vida Cristã;  A imagem  da maternidade da Igreja----- Igreja mãe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77405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8952" cy="11430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ESTRUTURA DO ITINERÁRIO CATECUMENAL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568952" cy="5517232"/>
          </a:xfr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sz="2800" dirty="0" err="1" smtClean="0">
                <a:solidFill>
                  <a:srgbClr val="C00000"/>
                </a:solidFill>
                <a:latin typeface="Arial Narrow" pitchFamily="34" charset="0"/>
              </a:rPr>
              <a:t>Pré</a:t>
            </a:r>
            <a:r>
              <a:rPr lang="pt-BR" sz="2800" dirty="0" smtClean="0">
                <a:solidFill>
                  <a:srgbClr val="C00000"/>
                </a:solidFill>
                <a:latin typeface="Arial Narrow" pitchFamily="34" charset="0"/>
              </a:rPr>
              <a:t>- catecumenato: </a:t>
            </a:r>
            <a:r>
              <a:rPr lang="pt-BR" sz="2800" dirty="0" smtClean="0">
                <a:latin typeface="Arial Narrow" pitchFamily="34" charset="0"/>
              </a:rPr>
              <a:t>um tempo de descoberta, de anúncio </a:t>
            </a:r>
            <a:r>
              <a:rPr lang="pt-BR" sz="2800" dirty="0" err="1" smtClean="0">
                <a:latin typeface="Arial Narrow" pitchFamily="34" charset="0"/>
              </a:rPr>
              <a:t>querigmático</a:t>
            </a:r>
            <a:r>
              <a:rPr lang="pt-BR" sz="2800" dirty="0" smtClean="0">
                <a:latin typeface="Arial Narrow" pitchFamily="34" charset="0"/>
              </a:rPr>
              <a:t>, e acolhida.</a:t>
            </a:r>
          </a:p>
          <a:p>
            <a:r>
              <a:rPr lang="pt-BR" sz="2800" dirty="0" smtClean="0">
                <a:solidFill>
                  <a:srgbClr val="C00000"/>
                </a:solidFill>
                <a:latin typeface="Arial Narrow" pitchFamily="34" charset="0"/>
              </a:rPr>
              <a:t>Catecumenato:  </a:t>
            </a:r>
            <a:r>
              <a:rPr lang="pt-BR" sz="2800" dirty="0" smtClean="0">
                <a:latin typeface="Arial Narrow" pitchFamily="34" charset="0"/>
              </a:rPr>
              <a:t>segunda etapa do processo de iniciação, integração catequese e liturgia no ritual, a centralidade do não litúrgico e a variedade de símbolos e ritos no processo catecumenal.</a:t>
            </a:r>
          </a:p>
          <a:p>
            <a:r>
              <a:rPr lang="pt-BR" sz="2800" dirty="0" smtClean="0">
                <a:solidFill>
                  <a:srgbClr val="C00000"/>
                </a:solidFill>
                <a:latin typeface="Arial Narrow" pitchFamily="34" charset="0"/>
              </a:rPr>
              <a:t>Tempo da purificação e iluminação:  </a:t>
            </a:r>
            <a:r>
              <a:rPr lang="pt-BR" sz="2800" dirty="0" smtClean="0">
                <a:latin typeface="Arial Narrow" pitchFamily="34" charset="0"/>
              </a:rPr>
              <a:t>período da quaresma, unidade dos sacramentos da Iniciação cristã e o caráter pascal do catecumenato.</a:t>
            </a:r>
          </a:p>
          <a:p>
            <a:r>
              <a:rPr lang="pt-BR" sz="2800" dirty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pt-BR" sz="2800" dirty="0" err="1" smtClean="0">
                <a:solidFill>
                  <a:srgbClr val="C00000"/>
                </a:solidFill>
                <a:latin typeface="Arial Narrow" pitchFamily="34" charset="0"/>
              </a:rPr>
              <a:t>Mistagogia</a:t>
            </a:r>
            <a:r>
              <a:rPr lang="pt-BR" sz="2800" dirty="0" smtClean="0">
                <a:solidFill>
                  <a:srgbClr val="C00000"/>
                </a:solidFill>
                <a:latin typeface="Arial Narrow" pitchFamily="34" charset="0"/>
              </a:rPr>
              <a:t>: </a:t>
            </a:r>
            <a:r>
              <a:rPr lang="pt-BR" sz="2800" dirty="0" smtClean="0">
                <a:latin typeface="Arial Narrow" pitchFamily="34" charset="0"/>
              </a:rPr>
              <a:t>aprofundar a graça sacramental</a:t>
            </a:r>
            <a:endParaRPr lang="pt-BR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46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568952" cy="151216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latin typeface="Arial Narrow" pitchFamily="34" charset="0"/>
              </a:rPr>
              <a:t/>
            </a:r>
            <a:br>
              <a:rPr lang="pt-BR" dirty="0" smtClean="0">
                <a:latin typeface="Arial Narrow" pitchFamily="34" charset="0"/>
              </a:rPr>
            </a:br>
            <a:r>
              <a:rPr lang="pt-BR" dirty="0">
                <a:latin typeface="Arial Narrow" pitchFamily="34" charset="0"/>
              </a:rPr>
              <a:t/>
            </a:r>
            <a:br>
              <a:rPr lang="pt-BR" dirty="0">
                <a:latin typeface="Arial Narrow" pitchFamily="34" charset="0"/>
              </a:rPr>
            </a:br>
            <a:r>
              <a:rPr lang="pt-BR" dirty="0" smtClean="0">
                <a:latin typeface="Arial Narrow" pitchFamily="34" charset="0"/>
              </a:rPr>
              <a:t/>
            </a:r>
            <a:br>
              <a:rPr lang="pt-BR" dirty="0" smtClean="0">
                <a:latin typeface="Arial Narrow" pitchFamily="34" charset="0"/>
              </a:rPr>
            </a:br>
            <a:r>
              <a:rPr lang="pt-BR" dirty="0">
                <a:latin typeface="Arial Narrow" pitchFamily="34" charset="0"/>
              </a:rPr>
              <a:t/>
            </a:r>
            <a:br>
              <a:rPr lang="pt-BR" dirty="0">
                <a:latin typeface="Arial Narrow" pitchFamily="34" charset="0"/>
              </a:rPr>
            </a:br>
            <a:r>
              <a:rPr lang="pt-BR" dirty="0" smtClean="0">
                <a:latin typeface="Arial Narrow" pitchFamily="34" charset="0"/>
              </a:rPr>
              <a:t/>
            </a:r>
            <a:br>
              <a:rPr lang="pt-BR" dirty="0" smtClean="0">
                <a:latin typeface="Arial Narrow" pitchFamily="34" charset="0"/>
              </a:rPr>
            </a:br>
            <a:r>
              <a:rPr lang="pt-BR" dirty="0">
                <a:latin typeface="Arial Narrow" pitchFamily="34" charset="0"/>
              </a:rPr>
              <a:t/>
            </a:r>
            <a:br>
              <a:rPr lang="pt-BR" dirty="0">
                <a:latin typeface="Arial Narrow" pitchFamily="34" charset="0"/>
              </a:rPr>
            </a:br>
            <a:r>
              <a:rPr lang="pt-BR" dirty="0" smtClean="0">
                <a:latin typeface="Arial Narrow" pitchFamily="34" charset="0"/>
              </a:rPr>
              <a:t/>
            </a:r>
            <a:br>
              <a:rPr lang="pt-BR" dirty="0" smtClean="0">
                <a:latin typeface="Arial Narrow" pitchFamily="34" charset="0"/>
              </a:rPr>
            </a:br>
            <a:r>
              <a:rPr lang="pt-BR" dirty="0">
                <a:latin typeface="Arial Narrow" pitchFamily="34" charset="0"/>
              </a:rPr>
              <a:t/>
            </a:r>
            <a:br>
              <a:rPr lang="pt-BR" dirty="0">
                <a:latin typeface="Arial Narrow" pitchFamily="34" charset="0"/>
              </a:rPr>
            </a:br>
            <a:r>
              <a:rPr lang="pt-BR" dirty="0" smtClean="0">
                <a:latin typeface="Arial Narrow" pitchFamily="34" charset="0"/>
              </a:rPr>
              <a:t/>
            </a:r>
            <a:br>
              <a:rPr lang="pt-BR" dirty="0" smtClean="0">
                <a:latin typeface="Arial Narrow" pitchFamily="34" charset="0"/>
              </a:rPr>
            </a:br>
            <a:r>
              <a:rPr lang="pt-BR" dirty="0">
                <a:latin typeface="Arial Narrow" pitchFamily="34" charset="0"/>
              </a:rPr>
              <a:t/>
            </a:r>
            <a:br>
              <a:rPr lang="pt-BR" dirty="0">
                <a:latin typeface="Arial Narrow" pitchFamily="34" charset="0"/>
              </a:rPr>
            </a:br>
            <a:r>
              <a:rPr lang="pt-BR" sz="3100" b="1" dirty="0" smtClean="0">
                <a:solidFill>
                  <a:srgbClr val="002060"/>
                </a:solidFill>
                <a:latin typeface="Arial Narrow" pitchFamily="34" charset="0"/>
              </a:rPr>
              <a:t>A </a:t>
            </a:r>
            <a:r>
              <a:rPr lang="pt-BR" sz="3100" b="1" dirty="0">
                <a:solidFill>
                  <a:srgbClr val="002060"/>
                </a:solidFill>
                <a:latin typeface="Arial Narrow" pitchFamily="34" charset="0"/>
              </a:rPr>
              <a:t>Iniciação Cristã abrange 5 </a:t>
            </a:r>
            <a:r>
              <a:rPr lang="pt-BR" sz="3100" b="1" dirty="0" smtClean="0">
                <a:solidFill>
                  <a:srgbClr val="002060"/>
                </a:solidFill>
                <a:latin typeface="Arial Narrow" pitchFamily="34" charset="0"/>
              </a:rPr>
              <a:t>elementos</a:t>
            </a:r>
            <a:br>
              <a:rPr lang="pt-BR" sz="3100" b="1" dirty="0" smtClean="0">
                <a:solidFill>
                  <a:srgbClr val="002060"/>
                </a:solidFill>
                <a:latin typeface="Arial Narrow" pitchFamily="34" charset="0"/>
              </a:rPr>
            </a:br>
            <a:r>
              <a:rPr lang="pt-BR" sz="31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pt-BR" sz="3100" b="1" dirty="0">
                <a:solidFill>
                  <a:srgbClr val="002060"/>
                </a:solidFill>
                <a:latin typeface="Arial Narrow" pitchFamily="34" charset="0"/>
              </a:rPr>
              <a:t>(cf. </a:t>
            </a:r>
            <a:r>
              <a:rPr lang="pt-BR" sz="3100" b="1" dirty="0" err="1">
                <a:solidFill>
                  <a:srgbClr val="002060"/>
                </a:solidFill>
                <a:latin typeface="Arial Narrow" pitchFamily="34" charset="0"/>
              </a:rPr>
              <a:t>DAp</a:t>
            </a:r>
            <a:r>
              <a:rPr lang="pt-BR" sz="3100" b="1" dirty="0">
                <a:solidFill>
                  <a:srgbClr val="002060"/>
                </a:solidFill>
                <a:latin typeface="Arial Narrow" pitchFamily="34" charset="0"/>
              </a:rPr>
              <a:t>. Nº 295)</a:t>
            </a:r>
            <a:br>
              <a:rPr lang="pt-BR" sz="3100" b="1" dirty="0">
                <a:solidFill>
                  <a:srgbClr val="002060"/>
                </a:solidFill>
                <a:latin typeface="Arial Narrow" pitchFamily="34" charset="0"/>
              </a:rPr>
            </a:br>
            <a:endParaRPr lang="pt-BR" sz="31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1700808"/>
            <a:ext cx="8219256" cy="4989168"/>
          </a:xfrm>
        </p:spPr>
        <p:txBody>
          <a:bodyPr>
            <a:normAutofit lnSpcReduction="10000"/>
          </a:bodyPr>
          <a:lstStyle/>
          <a:p>
            <a:r>
              <a:rPr lang="pt-BR" sz="2800" dirty="0" smtClean="0">
                <a:latin typeface="Arial Narrow" pitchFamily="34" charset="0"/>
              </a:rPr>
              <a:t>1 </a:t>
            </a:r>
            <a:r>
              <a:rPr lang="pt-BR" sz="2800" dirty="0">
                <a:latin typeface="Arial Narrow" pitchFamily="34" charset="0"/>
              </a:rPr>
              <a:t>– Conhecimento e vivência da Palavra de Deus, culminando no encontro com a Pessoa de Jesus Cristo (</a:t>
            </a:r>
            <a:r>
              <a:rPr lang="pt-BR" sz="2800" dirty="0" err="1">
                <a:latin typeface="Arial Narrow" pitchFamily="34" charset="0"/>
              </a:rPr>
              <a:t>querigma</a:t>
            </a:r>
            <a:r>
              <a:rPr lang="pt-BR" sz="2800" dirty="0">
                <a:latin typeface="Arial Narrow" pitchFamily="34" charset="0"/>
              </a:rPr>
              <a:t>);</a:t>
            </a:r>
          </a:p>
          <a:p>
            <a:r>
              <a:rPr lang="pt-BR" sz="2800" dirty="0">
                <a:latin typeface="Arial Narrow" pitchFamily="34" charset="0"/>
              </a:rPr>
              <a:t>2 – Ser um cristão convertido, atualizando a redenção de Cristo no Batismo e na Reconciliação;</a:t>
            </a:r>
          </a:p>
          <a:p>
            <a:r>
              <a:rPr lang="pt-BR" sz="2800" dirty="0">
                <a:latin typeface="Arial Narrow" pitchFamily="34" charset="0"/>
              </a:rPr>
              <a:t>3 – Ser discípulo no amor e seguimento a Jesus mestre, aprofundando no mistério de sua Pessoa, seu exemplo e sua doutrina;</a:t>
            </a:r>
          </a:p>
          <a:p>
            <a:r>
              <a:rPr lang="pt-BR" sz="2800" dirty="0">
                <a:latin typeface="Arial Narrow" pitchFamily="34" charset="0"/>
              </a:rPr>
              <a:t>4 – A celebração da vida na liturgia e na prática dos sacramentos;</a:t>
            </a:r>
          </a:p>
          <a:p>
            <a:r>
              <a:rPr lang="pt-BR" sz="2800" dirty="0">
                <a:latin typeface="Arial Narrow" pitchFamily="34" charset="0"/>
              </a:rPr>
              <a:t>5 – O compromisso com a comunidade missionária.</a:t>
            </a:r>
          </a:p>
          <a:p>
            <a:endParaRPr lang="pt-BR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7722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19256" cy="5997280"/>
          </a:xfrm>
        </p:spPr>
        <p:txBody>
          <a:bodyPr>
            <a:normAutofit/>
          </a:bodyPr>
          <a:lstStyle/>
          <a:p>
            <a:endParaRPr lang="pt-BR" dirty="0"/>
          </a:p>
          <a:p>
            <a:pPr algn="just"/>
            <a:r>
              <a:rPr lang="pt-BR" sz="3200" dirty="0">
                <a:latin typeface="Arial Narrow" pitchFamily="34" charset="0"/>
              </a:rPr>
              <a:t>Tornar-se discípulo de Jesus Cristo por toda a vida é o grande objetivo de iniciar alguém na vida cristã, ou seja, ajudar cada pessoa a tornar-se um permanente aprendiz do único mestre que é Jesus Cristo. </a:t>
            </a:r>
            <a:endParaRPr lang="pt-BR" sz="3200" dirty="0" smtClean="0">
              <a:latin typeface="Arial Narrow" pitchFamily="34" charset="0"/>
            </a:endParaRPr>
          </a:p>
          <a:p>
            <a:pPr algn="just"/>
            <a:endParaRPr lang="pt-BR" sz="3200" dirty="0">
              <a:latin typeface="Arial Narrow" pitchFamily="34" charset="0"/>
            </a:endParaRPr>
          </a:p>
          <a:p>
            <a:pPr algn="just"/>
            <a:r>
              <a:rPr lang="pt-BR" sz="3200" dirty="0" smtClean="0">
                <a:latin typeface="Arial Narrow" pitchFamily="34" charset="0"/>
              </a:rPr>
              <a:t>Deixar-se </a:t>
            </a:r>
            <a:r>
              <a:rPr lang="pt-BR" sz="3200" dirty="0">
                <a:latin typeface="Arial Narrow" pitchFamily="34" charset="0"/>
              </a:rPr>
              <a:t>ensinar, buscar compreender sempre mais e melhor a maneira como Cristo viveu aqui entre nós, incorporar a sua mensagem e transformá-la em atitudes cotidianas.</a:t>
            </a:r>
          </a:p>
          <a:p>
            <a:pPr algn="just"/>
            <a:endParaRPr lang="pt-BR" sz="32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0937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Espaço Reservado para Conteúdo 3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71114781"/>
              </p:ext>
            </p:extLst>
          </p:nvPr>
        </p:nvGraphicFramePr>
        <p:xfrm>
          <a:off x="12477" y="0"/>
          <a:ext cx="8880003" cy="6777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2409"/>
                <a:gridCol w="3985954"/>
                <a:gridCol w="1629083"/>
                <a:gridCol w="1442557"/>
              </a:tblGrid>
              <a:tr h="1803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pt-BR" sz="2400" dirty="0">
                        <a:effectLst/>
                        <a:latin typeface="Arial Narrow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dirty="0">
                          <a:effectLst/>
                          <a:latin typeface="Arial Narrow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dirty="0">
                          <a:effectLst/>
                          <a:latin typeface="Arial Narrow" pitchFamily="34" charset="0"/>
                        </a:rPr>
                        <a:t> </a:t>
                      </a: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pt-BR" sz="1000">
                          <a:effectLst/>
                        </a:rPr>
                        <a:t>            </a:t>
                      </a:r>
                      <a:endParaRPr lang="pt-BR" sz="7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pt-BR" sz="1000">
                          <a:effectLst/>
                        </a:rPr>
                        <a:t>       </a:t>
                      </a:r>
                      <a:endParaRPr lang="pt-BR" sz="7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pt-BR" sz="1000">
                          <a:effectLst/>
                        </a:rPr>
                        <a:t>         </a:t>
                      </a:r>
                      <a:endParaRPr lang="pt-BR" sz="7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7908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700" dirty="0">
                        <a:effectLst/>
                      </a:endParaRPr>
                    </a:p>
                    <a:p>
                      <a:pPr marR="36195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pt-BR" sz="2400" dirty="0" smtClean="0">
                          <a:effectLst/>
                          <a:latin typeface="Arial Narrow" pitchFamily="34" charset="0"/>
                        </a:rPr>
                        <a:t>                                           Eleição</a:t>
                      </a:r>
                      <a:endParaRPr lang="pt-BR" sz="2400" dirty="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  <a:latin typeface="Arial Narrow" pitchFamily="34" charset="0"/>
                        </a:rPr>
                        <a:t>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  <a:latin typeface="Arial Narrow" pitchFamily="34" charset="0"/>
                        </a:rPr>
                        <a:t>         </a:t>
                      </a:r>
                      <a:endParaRPr lang="pt-BR" sz="2400" dirty="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 </a:t>
                      </a:r>
                      <a:endParaRPr lang="pt-BR" sz="7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  <a:tr h="41324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pt-BR" sz="1600" dirty="0" smtClean="0">
                        <a:effectLst/>
                        <a:latin typeface="Arial Narrow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Tempo </a:t>
                      </a:r>
                      <a:r>
                        <a:rPr lang="pt-BR" sz="1800" dirty="0"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de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evangelização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ou </a:t>
                      </a:r>
                      <a:r>
                        <a:rPr lang="pt-BR" sz="1800" dirty="0" err="1"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pré-catec</a:t>
                      </a:r>
                      <a:r>
                        <a:rPr lang="pt-BR" sz="1800" dirty="0"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</a:rPr>
                        <a:t>.</a:t>
                      </a:r>
                      <a:endParaRPr lang="pt-BR" sz="1800" dirty="0">
                        <a:solidFill>
                          <a:srgbClr val="C00000"/>
                        </a:solidFill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r>
                        <a:rPr lang="pt-BR" sz="1000" dirty="0" smtClean="0">
                          <a:effectLst/>
                        </a:rPr>
                        <a:t>    </a:t>
                      </a:r>
                      <a:endParaRPr lang="pt-BR" sz="7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47875" algn="l"/>
                        </a:tabLst>
                      </a:pPr>
                      <a:r>
                        <a:rPr lang="pt-BR" sz="2000" dirty="0">
                          <a:effectLst/>
                          <a:latin typeface="Arial Narrow" pitchFamily="34" charset="0"/>
                        </a:rPr>
                        <a:t>CATECUMENATO </a:t>
                      </a:r>
                      <a:endParaRPr lang="pt-BR" sz="2000" dirty="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  </a:t>
                      </a:r>
                      <a:endParaRPr lang="pt-BR" sz="7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 Narrow" pitchFamily="34" charset="0"/>
                        </a:rPr>
                        <a:t>Tempo </a:t>
                      </a:r>
                      <a:r>
                        <a:rPr lang="pt-BR" sz="1800" dirty="0" smtClean="0">
                          <a:effectLst/>
                          <a:latin typeface="Arial Narrow" pitchFamily="34" charset="0"/>
                        </a:rPr>
                        <a:t>de purificação</a:t>
                      </a:r>
                      <a:endParaRPr lang="pt-BR" sz="1800" dirty="0">
                        <a:effectLst/>
                        <a:latin typeface="Arial Narrow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 Narrow" pitchFamily="34" charset="0"/>
                        </a:rPr>
                        <a:t>e iluminação</a:t>
                      </a:r>
                      <a:endParaRPr lang="pt-BR" sz="1800" dirty="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 Narrow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 Narrow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 Narrow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 Narrow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 Narrow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 Narrow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  <a:latin typeface="Arial Narrow" pitchFamily="34" charset="0"/>
                        </a:rPr>
                        <a:t> 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Arial Narrow" pitchFamily="34" charset="0"/>
                        </a:rPr>
                        <a:t>         Tempo </a:t>
                      </a:r>
                      <a:r>
                        <a:rPr lang="pt-BR" sz="1400" dirty="0">
                          <a:effectLst/>
                          <a:latin typeface="Arial Narrow" pitchFamily="34" charset="0"/>
                        </a:rPr>
                        <a:t>de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effectLst/>
                          <a:latin typeface="Arial Narrow" pitchFamily="34" charset="0"/>
                        </a:rPr>
                        <a:t>         </a:t>
                      </a:r>
                      <a:r>
                        <a:rPr lang="pt-BR" sz="1400" dirty="0" err="1" smtClean="0">
                          <a:effectLst/>
                          <a:latin typeface="Arial Narrow" pitchFamily="34" charset="0"/>
                        </a:rPr>
                        <a:t>mistagogia</a:t>
                      </a:r>
                      <a:endParaRPr lang="pt-BR" sz="1400" dirty="0">
                        <a:effectLst/>
                        <a:latin typeface="Arial Narrow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665" marR="44665" marT="0" marB="0"/>
                </a:tc>
              </a:tr>
            </a:tbl>
          </a:graphicData>
        </a:graphic>
      </p:graphicFrame>
      <p:sp>
        <p:nvSpPr>
          <p:cNvPr id="36" name="Oval 64"/>
          <p:cNvSpPr>
            <a:spLocks noChangeArrowheads="1"/>
          </p:cNvSpPr>
          <p:nvPr/>
        </p:nvSpPr>
        <p:spPr bwMode="auto">
          <a:xfrm>
            <a:off x="6365195" y="3449637"/>
            <a:ext cx="288925" cy="288925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37" name="Oval 30"/>
          <p:cNvSpPr>
            <a:spLocks noChangeArrowheads="1"/>
          </p:cNvSpPr>
          <p:nvPr/>
        </p:nvSpPr>
        <p:spPr bwMode="auto">
          <a:xfrm>
            <a:off x="7118350" y="2594768"/>
            <a:ext cx="1079500" cy="869156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accent6">
                <a:lumMod val="100000"/>
                <a:lumOff val="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accent6">
                <a:lumMod val="50000"/>
                <a:lumOff val="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pt-BR" sz="1400" b="1" dirty="0">
                <a:effectLst/>
                <a:latin typeface="Arial Narrow" pitchFamily="34" charset="0"/>
                <a:ea typeface="Times New Roman"/>
                <a:cs typeface="Times New Roman"/>
              </a:rPr>
              <a:t>Batismo</a:t>
            </a:r>
            <a:endParaRPr lang="pt-BR" sz="1400" dirty="0">
              <a:effectLst/>
              <a:latin typeface="Arial Narrow" pitchFamily="34" charset="0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400" b="1" dirty="0">
                <a:effectLst/>
                <a:latin typeface="Arial Narrow" pitchFamily="34" charset="0"/>
                <a:ea typeface="Times New Roman"/>
                <a:cs typeface="Times New Roman"/>
              </a:rPr>
              <a:t>Crisma </a:t>
            </a:r>
            <a:r>
              <a:rPr lang="pt-BR" sz="1400" b="1" dirty="0" err="1">
                <a:effectLst/>
                <a:latin typeface="Arial Narrow" pitchFamily="34" charset="0"/>
                <a:ea typeface="Times New Roman"/>
                <a:cs typeface="Times New Roman"/>
              </a:rPr>
              <a:t>Eucar</a:t>
            </a:r>
            <a:r>
              <a:rPr lang="pt-BR" sz="1400" b="1" dirty="0">
                <a:effectLst/>
                <a:latin typeface="Arial Narrow" pitchFamily="34" charset="0"/>
                <a:ea typeface="Times New Roman"/>
                <a:cs typeface="Times New Roman"/>
              </a:rPr>
              <a:t>.</a:t>
            </a:r>
            <a:endParaRPr lang="pt-BR" sz="1400" dirty="0">
              <a:effectLst/>
              <a:latin typeface="Arial Narrow" pitchFamily="34" charset="0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1100" b="1" dirty="0">
                <a:effectLst/>
                <a:latin typeface="Times New Roman"/>
                <a:ea typeface="Times New Roman"/>
                <a:cs typeface="Times New Roman"/>
              </a:rPr>
              <a:t> </a:t>
            </a:r>
            <a:endParaRPr lang="pt-BR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38" name="Oval 32"/>
          <p:cNvSpPr>
            <a:spLocks noChangeArrowheads="1"/>
          </p:cNvSpPr>
          <p:nvPr/>
        </p:nvSpPr>
        <p:spPr bwMode="auto">
          <a:xfrm>
            <a:off x="389164" y="4398962"/>
            <a:ext cx="1374523" cy="1079500"/>
          </a:xfrm>
          <a:prstGeom prst="ellipse">
            <a:avLst/>
          </a:prstGeom>
          <a:solidFill>
            <a:schemeClr val="accent6">
              <a:lumMod val="75000"/>
              <a:lumOff val="0"/>
            </a:schemeClr>
          </a:solidFill>
          <a:ln w="12700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accent6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pt-BR" sz="1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Narrow" pitchFamily="34" charset="0"/>
                <a:ea typeface="Times New Roman"/>
                <a:cs typeface="Times New Roman"/>
              </a:rPr>
              <a:t>Entrada</a:t>
            </a:r>
          </a:p>
          <a:p>
            <a:pPr algn="ctr"/>
            <a:r>
              <a:rPr lang="pt-BR" sz="12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 Narrow" pitchFamily="34" charset="0"/>
                <a:ea typeface="Times New Roman"/>
                <a:cs typeface="Times New Roman"/>
              </a:rPr>
              <a:t>no catecumenato</a:t>
            </a:r>
            <a:endParaRPr lang="pt-BR" sz="12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Arial Narrow" pitchFamily="34" charset="0"/>
              <a:ea typeface="Times New Roman"/>
              <a:cs typeface="Times New Roman"/>
            </a:endParaRPr>
          </a:p>
        </p:txBody>
      </p:sp>
      <p:sp>
        <p:nvSpPr>
          <p:cNvPr id="39" name="Oval 36"/>
          <p:cNvSpPr>
            <a:spLocks noChangeArrowheads="1"/>
          </p:cNvSpPr>
          <p:nvPr/>
        </p:nvSpPr>
        <p:spPr bwMode="auto">
          <a:xfrm>
            <a:off x="1943931" y="4630850"/>
            <a:ext cx="360363" cy="360363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40" name="Oval 37"/>
          <p:cNvSpPr>
            <a:spLocks noChangeArrowheads="1"/>
          </p:cNvSpPr>
          <p:nvPr/>
        </p:nvSpPr>
        <p:spPr bwMode="auto">
          <a:xfrm>
            <a:off x="2732924" y="4507366"/>
            <a:ext cx="360362" cy="36036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41" name="Oval 38"/>
          <p:cNvSpPr>
            <a:spLocks noChangeArrowheads="1"/>
          </p:cNvSpPr>
          <p:nvPr/>
        </p:nvSpPr>
        <p:spPr bwMode="auto">
          <a:xfrm>
            <a:off x="3954463" y="4187712"/>
            <a:ext cx="360362" cy="36036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42" name="Oval 39"/>
          <p:cNvSpPr>
            <a:spLocks noChangeArrowheads="1"/>
          </p:cNvSpPr>
          <p:nvPr/>
        </p:nvSpPr>
        <p:spPr bwMode="auto">
          <a:xfrm>
            <a:off x="4600803" y="3953556"/>
            <a:ext cx="360362" cy="36036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43" name="Oval 40"/>
          <p:cNvSpPr>
            <a:spLocks noChangeArrowheads="1"/>
          </p:cNvSpPr>
          <p:nvPr/>
        </p:nvSpPr>
        <p:spPr bwMode="auto">
          <a:xfrm>
            <a:off x="3413918" y="4281032"/>
            <a:ext cx="360363" cy="360363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auto">
          <a:xfrm>
            <a:off x="6665913" y="3320256"/>
            <a:ext cx="287338" cy="287337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6900069" y="3175000"/>
            <a:ext cx="287338" cy="287337"/>
          </a:xfrm>
          <a:prstGeom prst="ellipse">
            <a:avLst/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47" name="Oval 45"/>
          <p:cNvSpPr>
            <a:spLocks noChangeArrowheads="1"/>
          </p:cNvSpPr>
          <p:nvPr/>
        </p:nvSpPr>
        <p:spPr bwMode="auto">
          <a:xfrm>
            <a:off x="8108155" y="2527867"/>
            <a:ext cx="179388" cy="17938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48" name="Oval 31"/>
          <p:cNvSpPr>
            <a:spLocks noChangeArrowheads="1"/>
          </p:cNvSpPr>
          <p:nvPr/>
        </p:nvSpPr>
        <p:spPr bwMode="auto">
          <a:xfrm>
            <a:off x="5091113" y="3463924"/>
            <a:ext cx="1065063" cy="849994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ffectLst>
            <a:outerShdw dist="28398" dir="3806097" algn="ctr" rotWithShape="0">
              <a:schemeClr val="accent6">
                <a:lumMod val="50000"/>
                <a:lumOff val="0"/>
                <a:alpha val="50000"/>
              </a:scheme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R="36195" algn="ctr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pt-BR" sz="1100" b="1">
                <a:effectLst/>
                <a:latin typeface="Tahoma"/>
                <a:ea typeface="Times New Roman"/>
                <a:cs typeface="Times New Roman"/>
              </a:rPr>
              <a:t>Eleição</a:t>
            </a:r>
            <a:endParaRPr lang="pt-BR" sz="110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0" name="AutoShape 50"/>
          <p:cNvSpPr>
            <a:spLocks noChangeArrowheads="1"/>
          </p:cNvSpPr>
          <p:nvPr/>
        </p:nvSpPr>
        <p:spPr bwMode="auto">
          <a:xfrm>
            <a:off x="5275490" y="4133737"/>
            <a:ext cx="107950" cy="107950"/>
          </a:xfrm>
          <a:prstGeom prst="plus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51" name="AutoShape 52"/>
          <p:cNvSpPr>
            <a:spLocks noChangeArrowheads="1"/>
          </p:cNvSpPr>
          <p:nvPr/>
        </p:nvSpPr>
        <p:spPr bwMode="auto">
          <a:xfrm>
            <a:off x="3093286" y="4660446"/>
            <a:ext cx="107950" cy="107950"/>
          </a:xfrm>
          <a:prstGeom prst="plus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52" name="AutoShape 54"/>
          <p:cNvSpPr>
            <a:spLocks noChangeArrowheads="1"/>
          </p:cNvSpPr>
          <p:nvPr/>
        </p:nvSpPr>
        <p:spPr bwMode="auto">
          <a:xfrm>
            <a:off x="4314825" y="4360068"/>
            <a:ext cx="107950" cy="107950"/>
          </a:xfrm>
          <a:prstGeom prst="plus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53" name="AutoShape 57"/>
          <p:cNvSpPr>
            <a:spLocks noChangeArrowheads="1"/>
          </p:cNvSpPr>
          <p:nvPr/>
        </p:nvSpPr>
        <p:spPr bwMode="auto">
          <a:xfrm>
            <a:off x="5091113" y="4133737"/>
            <a:ext cx="107950" cy="107950"/>
          </a:xfrm>
          <a:prstGeom prst="plus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54" name="AutoShape 58"/>
          <p:cNvSpPr>
            <a:spLocks noChangeArrowheads="1"/>
          </p:cNvSpPr>
          <p:nvPr/>
        </p:nvSpPr>
        <p:spPr bwMode="auto">
          <a:xfrm>
            <a:off x="6252709" y="3738562"/>
            <a:ext cx="107950" cy="107950"/>
          </a:xfrm>
          <a:prstGeom prst="plus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57" name="Oval 45"/>
          <p:cNvSpPr>
            <a:spLocks noChangeArrowheads="1"/>
          </p:cNvSpPr>
          <p:nvPr/>
        </p:nvSpPr>
        <p:spPr bwMode="auto">
          <a:xfrm>
            <a:off x="8221209" y="2269331"/>
            <a:ext cx="288925" cy="287337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58" name="Oval 45"/>
          <p:cNvSpPr>
            <a:spLocks noChangeArrowheads="1"/>
          </p:cNvSpPr>
          <p:nvPr/>
        </p:nvSpPr>
        <p:spPr bwMode="auto">
          <a:xfrm>
            <a:off x="8108156" y="2505075"/>
            <a:ext cx="179387" cy="17938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59" name="Oval 45"/>
          <p:cNvSpPr>
            <a:spLocks noChangeArrowheads="1"/>
          </p:cNvSpPr>
          <p:nvPr/>
        </p:nvSpPr>
        <p:spPr bwMode="auto">
          <a:xfrm flipV="1">
            <a:off x="8461376" y="1920875"/>
            <a:ext cx="360362" cy="49212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61" name="AutoShape 52"/>
          <p:cNvSpPr>
            <a:spLocks noChangeArrowheads="1"/>
          </p:cNvSpPr>
          <p:nvPr/>
        </p:nvSpPr>
        <p:spPr bwMode="auto">
          <a:xfrm>
            <a:off x="2483768" y="4811032"/>
            <a:ext cx="107950" cy="107950"/>
          </a:xfrm>
          <a:prstGeom prst="plus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62" name="AutoShape 52"/>
          <p:cNvSpPr>
            <a:spLocks noChangeArrowheads="1"/>
          </p:cNvSpPr>
          <p:nvPr/>
        </p:nvSpPr>
        <p:spPr bwMode="auto">
          <a:xfrm>
            <a:off x="3846513" y="4468018"/>
            <a:ext cx="107950" cy="107950"/>
          </a:xfrm>
          <a:prstGeom prst="plus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pt-BR"/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1003300" y="14636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304704" rIns="91440" bIns="152352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389165" y="83671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ETAPAS, TEMPOS E RITOS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DA INICIA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/>
                <a:ea typeface="Times New Roman" pitchFamily="18" charset="0"/>
                <a:cs typeface="Tahoma" pitchFamily="34" charset="0"/>
              </a:rPr>
              <a:t>À</a:t>
            </a:r>
            <a:r>
              <a: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VIDA CRISTÃ COM ADULTOS E JOVENS</a:t>
            </a:r>
            <a:r>
              <a:rPr kumimoji="0" lang="pt-B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pt-BR" sz="1400" b="1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6"/>
          <p:cNvSpPr>
            <a:spLocks noChangeArrowheads="1"/>
          </p:cNvSpPr>
          <p:nvPr/>
        </p:nvSpPr>
        <p:spPr bwMode="auto">
          <a:xfrm>
            <a:off x="1307191" y="5566326"/>
            <a:ext cx="7783743" cy="1277273"/>
          </a:xfrm>
          <a:prstGeom prst="rect">
            <a:avLst/>
          </a:pr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í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rculos maiores: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três etapas (grandes 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ões) da inicia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à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vida cristã - 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Cruzes: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bên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ãos e exorcismos - 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í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rculos no tempo de catecumenato: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ões de transi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- 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í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rculos no tempo de purifica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e ilumina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ão: 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ões de escrut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í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nios (celebra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ões penitenciais) d 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com os ritos de prepara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imediata - 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í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rculos no tempo de </a:t>
            </a:r>
            <a:r>
              <a:rPr kumimoji="0" lang="pt-BR" sz="11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mistagogia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: amarelo: 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dominical 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–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outros c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í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rculos: 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com o bispo diocesano; 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de anivers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á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rio do batismo; celebra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ç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ão e festa de encerramento da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mistagogia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                                                                                                       [Criação do gráfico: Domingos </a:t>
            </a:r>
            <a:r>
              <a:rPr kumimoji="0" lang="pt-BR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Ormonde</a:t>
            </a:r>
            <a:r>
              <a:rPr kumimoji="0" lang="pt-B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e Francisco Dias]</a:t>
            </a:r>
            <a:r>
              <a:rPr kumimoji="0" lang="pt-BR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18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3706447"/>
              </p:ext>
            </p:extLst>
          </p:nvPr>
        </p:nvGraphicFramePr>
        <p:xfrm>
          <a:off x="179512" y="0"/>
          <a:ext cx="8794306" cy="6669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9" name="Acrobat Document" r:id="rId3" imgW="43247880" imgH="28803600" progId="">
                  <p:embed/>
                </p:oleObj>
              </mc:Choice>
              <mc:Fallback>
                <p:oleObj name="Acrobat Document" r:id="rId3" imgW="43247880" imgH="288036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0"/>
                        <a:ext cx="8794306" cy="66693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13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5047</TotalTime>
  <Words>4801</Words>
  <Application>Microsoft Office PowerPoint</Application>
  <PresentationFormat>Apresentação na tela (4:3)</PresentationFormat>
  <Paragraphs>469</Paragraphs>
  <Slides>74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74</vt:i4>
      </vt:variant>
    </vt:vector>
  </HeadingPairs>
  <TitlesOfParts>
    <vt:vector size="76" baseType="lpstr">
      <vt:lpstr>Balcão Envidraçado</vt:lpstr>
      <vt:lpstr>Acrobat Document</vt:lpstr>
      <vt:lpstr>Apresentação do PowerPoint</vt:lpstr>
      <vt:lpstr>Apresentação do PowerPoint</vt:lpstr>
      <vt:lpstr>Alguns  questionamentos – inquietações iniciais </vt:lpstr>
      <vt:lpstr>Apresentação do PowerPoint</vt:lpstr>
      <vt:lpstr>Apresentação do PowerPoint</vt:lpstr>
      <vt:lpstr>Apresentação do PowerPoint</vt:lpstr>
      <vt:lpstr>                                           </vt:lpstr>
      <vt:lpstr>Apresentação do PowerPoint</vt:lpstr>
      <vt:lpstr>Apresentação do PowerPoint</vt:lpstr>
      <vt:lpstr>Apresentação do PowerPoint</vt:lpstr>
      <vt:lpstr>Apresentação do PowerPoint</vt:lpstr>
      <vt:lpstr> O importante é: </vt:lpstr>
      <vt:lpstr>Apresentação do PowerPoint</vt:lpstr>
      <vt:lpstr>Apresentação do PowerPoint</vt:lpstr>
      <vt:lpstr> Novo Olhar  tempo de Novas oportunidades</vt:lpstr>
      <vt:lpstr>Catecumenato – O que é 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Desenvolvimento  do Catecumenato  primitivo</vt:lpstr>
      <vt:lpstr>Apresentação do PowerPoint</vt:lpstr>
      <vt:lpstr>Apresentação do PowerPoint</vt:lpstr>
      <vt:lpstr>          O Catecumenato primitivo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Como  acontecia  a  formação no catecumenato </vt:lpstr>
      <vt:lpstr>Apresentação do PowerPoint</vt:lpstr>
      <vt:lpstr>Apresentação do PowerPoint</vt:lpstr>
      <vt:lpstr>      RITOS QUE ACOMPANHAVAM</vt:lpstr>
      <vt:lpstr>Apresentação do PowerPoint</vt:lpstr>
      <vt:lpstr>Passos </vt:lpstr>
      <vt:lpstr>Apresentação do PowerPoint</vt:lpstr>
      <vt:lpstr>Apresentação do PowerPoint</vt:lpstr>
      <vt:lpstr>DECADÊNCIA DO CATECUMENATO: </vt:lpstr>
      <vt:lpstr>Apresentação do PowerPoint</vt:lpstr>
      <vt:lpstr>Apresentação do PowerPoint</vt:lpstr>
      <vt:lpstr>RESTAURAÇÃO  DO CATECUMENATO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Elementos da catequese de Inspiração Catecumenal  -    (Domingos Ormonde)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Síntese </vt:lpstr>
      <vt:lpstr>Apresentação do PowerPoint</vt:lpstr>
      <vt:lpstr> Momento de partilha - ressonâncias</vt:lpstr>
      <vt:lpstr>Características  eclesiológicas e pastorais da pedagogia catecumenal</vt:lpstr>
      <vt:lpstr>ESTRUTURA DO ITINERÁRIO CATECUMENAL</vt:lpstr>
      <vt:lpstr>          A Iniciação Cristã abrange 5 elementos  (cf. DAp. Nº 295) 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CATECUMENATO   percorrendo a história</dc:title>
  <dc:creator>MITRA</dc:creator>
  <cp:lastModifiedBy>MITRA</cp:lastModifiedBy>
  <cp:revision>198</cp:revision>
  <cp:lastPrinted>2021-02-22T13:45:14Z</cp:lastPrinted>
  <dcterms:created xsi:type="dcterms:W3CDTF">2021-02-05T11:33:03Z</dcterms:created>
  <dcterms:modified xsi:type="dcterms:W3CDTF">2022-05-18T19:37:57Z</dcterms:modified>
</cp:coreProperties>
</file>