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72" r:id="rId2"/>
    <p:sldId id="257" r:id="rId3"/>
    <p:sldId id="259" r:id="rId4"/>
    <p:sldId id="261" r:id="rId5"/>
    <p:sldId id="263" r:id="rId6"/>
    <p:sldId id="265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7F01A-B959-473C-9D01-DFE4BB61597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7421B-7A4A-41E6-981F-A2ADFD9557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57767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3CAD-BC8E-485C-8684-16EBF556C9E3}" type="datetimeFigureOut">
              <a:rPr lang="pt-BR" smtClean="0"/>
              <a:pPr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2CAE0-7144-417C-8045-038567F4102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071934" y="0"/>
            <a:ext cx="5072066" cy="6858000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>Características  que definem a natureza</a:t>
            </a:r>
            <a:b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</a:b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>do processo de   Iniciação Cristã.</a:t>
            </a:r>
            <a:b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</a:b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/>
            </a:r>
            <a:b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</a:b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/>
            </a:r>
            <a:b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</a:b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>Vamos destacar algumas</a:t>
            </a:r>
            <a:endParaRPr lang="pt-BR" dirty="0"/>
          </a:p>
        </p:txBody>
      </p:sp>
      <p:pic>
        <p:nvPicPr>
          <p:cNvPr id="24578" name="Picture 2" descr="As inscrições para o Catecumenato Jovens/Adultos estão abertas - Paróquia  São João Batis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7193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2852"/>
            <a:ext cx="8750206" cy="659851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400" dirty="0" smtClean="0">
                <a:latin typeface="Arial Narrow" pitchFamily="34" charset="0"/>
              </a:rPr>
              <a:t> </a:t>
            </a:r>
            <a:r>
              <a:rPr lang="pt-BR" sz="2400" dirty="0">
                <a:latin typeface="Arial Narrow" pitchFamily="34" charset="0"/>
              </a:rPr>
              <a:t>1</a:t>
            </a:r>
            <a:r>
              <a:rPr lang="pt-BR" sz="2400" b="1" dirty="0" smtClean="0">
                <a:latin typeface="Arial Narrow" pitchFamily="34" charset="0"/>
              </a:rPr>
              <a:t>) </a:t>
            </a:r>
            <a:r>
              <a:rPr lang="pt-BR" sz="2400" b="1" dirty="0" smtClean="0">
                <a:solidFill>
                  <a:srgbClr val="C00000"/>
                </a:solidFill>
                <a:latin typeface="Arial Narrow" pitchFamily="34" charset="0"/>
              </a:rPr>
              <a:t> É </a:t>
            </a:r>
            <a:r>
              <a:rPr lang="pt-BR" sz="2400" b="1" dirty="0">
                <a:solidFill>
                  <a:srgbClr val="C00000"/>
                </a:solidFill>
                <a:latin typeface="Arial Narrow" pitchFamily="34" charset="0"/>
              </a:rPr>
              <a:t>obra do amor de Deus</a:t>
            </a:r>
            <a:r>
              <a:rPr lang="pt-BR" sz="2400" b="1" dirty="0" smtClean="0">
                <a:solidFill>
                  <a:srgbClr val="C00000"/>
                </a:solidFill>
                <a:latin typeface="Arial Narrow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400" b="1" dirty="0" smtClean="0">
                <a:latin typeface="Arial Narrow" pitchFamily="34" charset="0"/>
              </a:rPr>
              <a:t> </a:t>
            </a:r>
            <a:r>
              <a:rPr lang="pt-BR" sz="2400" b="1" dirty="0">
                <a:latin typeface="Arial Narrow" pitchFamily="34" charset="0"/>
              </a:rPr>
              <a:t>2) </a:t>
            </a:r>
            <a:r>
              <a:rPr lang="pt-BR" sz="2400" b="1" dirty="0">
                <a:solidFill>
                  <a:srgbClr val="C00000"/>
                </a:solidFill>
                <a:latin typeface="Arial Narrow" pitchFamily="34" charset="0"/>
              </a:rPr>
              <a:t>Esta obra divina se realiza na Igreja e pela mediação da Igreja. </a:t>
            </a:r>
            <a:endParaRPr lang="pt-BR" sz="24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pt-BR" sz="2400" dirty="0" smtClean="0">
                <a:solidFill>
                  <a:srgbClr val="C00000"/>
                </a:solidFill>
                <a:latin typeface="Arial Narrow" pitchFamily="34" charset="0"/>
              </a:rPr>
              <a:t>  </a:t>
            </a:r>
            <a:r>
              <a:rPr lang="pt-BR" sz="2400" dirty="0" smtClean="0">
                <a:latin typeface="Arial Narrow" pitchFamily="34" charset="0"/>
              </a:rPr>
              <a:t>Como </a:t>
            </a:r>
            <a:r>
              <a:rPr lang="pt-BR" sz="2400" dirty="0">
                <a:latin typeface="Arial Narrow" pitchFamily="34" charset="0"/>
              </a:rPr>
              <a:t>corpo de Cristo, coloca os fundamentos da vida cristã e </a:t>
            </a:r>
            <a:r>
              <a:rPr lang="pt-BR" sz="2400" dirty="0" smtClean="0">
                <a:latin typeface="Arial Narrow" pitchFamily="34" charset="0"/>
              </a:rPr>
              <a:t>   principalmente </a:t>
            </a:r>
            <a:r>
              <a:rPr lang="pt-BR" sz="2400" dirty="0">
                <a:latin typeface="Arial Narrow" pitchFamily="34" charset="0"/>
              </a:rPr>
              <a:t>incorpora a Cristo os que estão sendo iniciados pelos sacramentos da iniciação. Não é iniciação a um movimento ou escola de espiritualidade, embora possam ajudar muito.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pt-BR" sz="2400" b="1" dirty="0" smtClean="0">
              <a:latin typeface="Arial Narrow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400" b="1" dirty="0" smtClean="0">
                <a:latin typeface="Arial Narrow" pitchFamily="34" charset="0"/>
              </a:rPr>
              <a:t>3</a:t>
            </a:r>
            <a:r>
              <a:rPr lang="pt-BR" sz="2400" b="1" dirty="0">
                <a:latin typeface="Arial Narrow" pitchFamily="34" charset="0"/>
              </a:rPr>
              <a:t>) </a:t>
            </a:r>
            <a:r>
              <a:rPr lang="pt-BR" sz="2400" b="1" dirty="0" smtClean="0">
                <a:solidFill>
                  <a:srgbClr val="C00000"/>
                </a:solidFill>
                <a:latin typeface="Arial Narrow" pitchFamily="34" charset="0"/>
              </a:rPr>
              <a:t>requer </a:t>
            </a:r>
            <a:r>
              <a:rPr lang="pt-BR" sz="2400" b="1" dirty="0">
                <a:solidFill>
                  <a:srgbClr val="C00000"/>
                </a:solidFill>
                <a:latin typeface="Arial Narrow" pitchFamily="34" charset="0"/>
              </a:rPr>
              <a:t>a decisão livre da pessoa</a:t>
            </a:r>
            <a:r>
              <a:rPr lang="pt-BR" sz="2400" b="1" dirty="0">
                <a:latin typeface="Arial Narrow" pitchFamily="34" charset="0"/>
              </a:rPr>
              <a:t>. </a:t>
            </a:r>
            <a:r>
              <a:rPr lang="pt-BR" sz="2400" dirty="0">
                <a:latin typeface="Arial Narrow" pitchFamily="34" charset="0"/>
              </a:rPr>
              <a:t>No processo ou itinerário de iniciação a pessoa é envolvida inteiramente em todas as esferas e dimensões do ser. </a:t>
            </a:r>
            <a:endParaRPr lang="pt-BR" sz="2400" dirty="0" smtClean="0">
              <a:latin typeface="Arial Narrow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400" dirty="0" smtClean="0">
                <a:latin typeface="Arial Narrow" pitchFamily="34" charset="0"/>
              </a:rPr>
              <a:t>4</a:t>
            </a:r>
            <a:r>
              <a:rPr lang="pt-BR" sz="2400" dirty="0">
                <a:latin typeface="Arial Narrow" pitchFamily="34" charset="0"/>
              </a:rPr>
              <a:t>) </a:t>
            </a:r>
            <a:r>
              <a:rPr lang="pt-BR" sz="2400" b="1" dirty="0">
                <a:solidFill>
                  <a:srgbClr val="C00000"/>
                </a:solidFill>
                <a:latin typeface="Arial Narrow" pitchFamily="34" charset="0"/>
              </a:rPr>
              <a:t>Por fim, a iniciação cristã é a participação humana no diálogo da salvação. </a:t>
            </a:r>
            <a:r>
              <a:rPr lang="pt-BR" sz="2400" dirty="0">
                <a:latin typeface="Arial Narrow" pitchFamily="34" charset="0"/>
              </a:rPr>
              <a:t>É na iniciação cristã que a pessoa começa a fazer parte da História da </a:t>
            </a:r>
            <a:r>
              <a:rPr lang="pt-BR" sz="2400" dirty="0" smtClean="0">
                <a:latin typeface="Arial Narrow" pitchFamily="34" charset="0"/>
              </a:rPr>
              <a:t>Salvação  (Pe</a:t>
            </a:r>
            <a:r>
              <a:rPr lang="pt-BR" sz="2400" dirty="0">
                <a:latin typeface="Arial Narrow" pitchFamily="34" charset="0"/>
              </a:rPr>
              <a:t>. </a:t>
            </a:r>
            <a:r>
              <a:rPr lang="pt-BR" sz="2400" dirty="0" smtClean="0">
                <a:latin typeface="Arial Narrow" pitchFamily="34" charset="0"/>
              </a:rPr>
              <a:t>Lima) .</a:t>
            </a:r>
            <a:endParaRPr lang="pt-BR" sz="2400" dirty="0">
              <a:latin typeface="Arial Narrow" pitchFamily="34" charset="0"/>
            </a:endParaRPr>
          </a:p>
          <a:p>
            <a:endParaRPr lang="pt-BR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110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r>
              <a:rPr lang="pt-BR" sz="3100" b="1" dirty="0" smtClean="0">
                <a:solidFill>
                  <a:srgbClr val="C00000"/>
                </a:solidFill>
              </a:rPr>
              <a:t>Elementos da catequese de Inspiração </a:t>
            </a:r>
            <a:r>
              <a:rPr lang="pt-BR" sz="3100" b="1" dirty="0" err="1" smtClean="0">
                <a:solidFill>
                  <a:srgbClr val="C00000"/>
                </a:solidFill>
              </a:rPr>
              <a:t>Catecumenal</a:t>
            </a:r>
            <a:r>
              <a:rPr lang="pt-BR" sz="3100" b="1" dirty="0" smtClean="0">
                <a:solidFill>
                  <a:srgbClr val="C00000"/>
                </a:solidFill>
              </a:rPr>
              <a:t>   (Domingos </a:t>
            </a:r>
            <a:r>
              <a:rPr lang="pt-BR" sz="3100" b="1" dirty="0" err="1" smtClean="0">
                <a:solidFill>
                  <a:srgbClr val="C00000"/>
                </a:solidFill>
              </a:rPr>
              <a:t>Ormonde</a:t>
            </a:r>
            <a:r>
              <a:rPr lang="pt-BR" sz="3100" b="1" dirty="0" smtClean="0">
                <a:solidFill>
                  <a:srgbClr val="C00000"/>
                </a:solidFill>
              </a:rPr>
              <a:t>)</a:t>
            </a:r>
            <a:r>
              <a:rPr lang="pt-BR" sz="3100" dirty="0" smtClean="0">
                <a:solidFill>
                  <a:srgbClr val="C00000"/>
                </a:solidFill>
              </a:rPr>
              <a:t/>
            </a:r>
            <a:br>
              <a:rPr lang="pt-BR" sz="3100" dirty="0" smtClean="0">
                <a:solidFill>
                  <a:srgbClr val="C00000"/>
                </a:solidFill>
              </a:rPr>
            </a:br>
            <a:r>
              <a:rPr lang="pt-BR" sz="3100" b="1" dirty="0" smtClean="0">
                <a:solidFill>
                  <a:srgbClr val="C00000"/>
                </a:solidFill>
              </a:rPr>
              <a:t/>
            </a:r>
            <a:br>
              <a:rPr lang="pt-BR" sz="3100" b="1" dirty="0" smtClean="0">
                <a:solidFill>
                  <a:srgbClr val="C00000"/>
                </a:solidFill>
              </a:rPr>
            </a:b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endParaRPr lang="pt-BR" sz="2000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71802" y="1412776"/>
            <a:ext cx="5929354" cy="515949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2000" dirty="0">
                <a:latin typeface="Arial Narrow" pitchFamily="34" charset="0"/>
              </a:rPr>
              <a:t> </a:t>
            </a:r>
            <a:r>
              <a:rPr lang="pt-BR" sz="2000" b="1" dirty="0" smtClean="0">
                <a:solidFill>
                  <a:srgbClr val="C00000"/>
                </a:solidFill>
                <a:latin typeface="Arial Narrow" pitchFamily="34" charset="0"/>
              </a:rPr>
              <a:t>Caráter </a:t>
            </a:r>
            <a:r>
              <a:rPr lang="pt-BR" sz="2000" b="1" dirty="0">
                <a:solidFill>
                  <a:srgbClr val="C00000"/>
                </a:solidFill>
                <a:latin typeface="Arial Narrow" pitchFamily="34" charset="0"/>
              </a:rPr>
              <a:t>pascal - </a:t>
            </a:r>
            <a:r>
              <a:rPr lang="pt-BR" sz="2000" b="1" dirty="0">
                <a:latin typeface="Arial Narrow" pitchFamily="34" charset="0"/>
              </a:rPr>
              <a:t>No </a:t>
            </a:r>
            <a:r>
              <a:rPr lang="pt-BR" sz="2000" dirty="0">
                <a:latin typeface="Arial Narrow" pitchFamily="34" charset="0"/>
              </a:rPr>
              <a:t>catecumenato tudo se orienta para o mistério da paixão  morte e ressurreição de Cristo.  Coloca e orienta cada um  em relação com o ressuscitado. </a:t>
            </a:r>
            <a:endParaRPr lang="pt-BR" sz="2000" dirty="0" smtClean="0">
              <a:latin typeface="Arial Narrow" pitchFamily="34" charset="0"/>
            </a:endParaRPr>
          </a:p>
          <a:p>
            <a:pPr algn="ctr"/>
            <a:r>
              <a:rPr lang="pt-BR" sz="2000" dirty="0" smtClean="0">
                <a:latin typeface="Arial Narrow" pitchFamily="34" charset="0"/>
              </a:rPr>
              <a:t>Ajuda-o </a:t>
            </a:r>
            <a:r>
              <a:rPr lang="pt-BR" sz="2000" dirty="0">
                <a:latin typeface="Arial Narrow" pitchFamily="34" charset="0"/>
              </a:rPr>
              <a:t>a reler </a:t>
            </a:r>
            <a:r>
              <a:rPr lang="pt-BR" sz="2000" dirty="0" smtClean="0">
                <a:latin typeface="Arial Narrow" pitchFamily="34" charset="0"/>
              </a:rPr>
              <a:t>sua vida e sua história como passagens pascais.</a:t>
            </a:r>
          </a:p>
          <a:p>
            <a:pPr algn="ctr"/>
            <a:endParaRPr lang="pt-BR" sz="2000" dirty="0" smtClean="0">
              <a:latin typeface="Arial Narrow" pitchFamily="34" charset="0"/>
            </a:endParaRPr>
          </a:p>
          <a:p>
            <a:pPr lvl="0" algn="ctr"/>
            <a:r>
              <a:rPr lang="pt-BR" sz="2000" b="1" dirty="0" smtClean="0">
                <a:solidFill>
                  <a:srgbClr val="C00000"/>
                </a:solidFill>
                <a:latin typeface="Arial Narrow" pitchFamily="34" charset="0"/>
              </a:rPr>
              <a:t>O caráter </a:t>
            </a:r>
            <a:r>
              <a:rPr lang="pt-BR" sz="2000" b="1" dirty="0" err="1" smtClean="0">
                <a:solidFill>
                  <a:srgbClr val="C00000"/>
                </a:solidFill>
                <a:latin typeface="Arial Narrow" pitchFamily="34" charset="0"/>
              </a:rPr>
              <a:t>iniciático</a:t>
            </a:r>
            <a:r>
              <a:rPr lang="pt-BR" sz="2000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pt-BR" sz="2000" dirty="0">
                <a:latin typeface="Arial Narrow" pitchFamily="34" charset="0"/>
              </a:rPr>
              <a:t>– O catecumenato como uma iniciação à fé, levando o catequizando à descoberta do mistério de Cristo e da Igreja. </a:t>
            </a:r>
            <a:endParaRPr lang="pt-BR" sz="2000" dirty="0" smtClean="0">
              <a:latin typeface="Arial Narrow" pitchFamily="34" charset="0"/>
            </a:endParaRPr>
          </a:p>
          <a:p>
            <a:pPr lvl="0" algn="ctr"/>
            <a:r>
              <a:rPr lang="pt-BR" sz="2000" dirty="0" smtClean="0">
                <a:latin typeface="Arial Narrow" pitchFamily="34" charset="0"/>
              </a:rPr>
              <a:t>Procura </a:t>
            </a:r>
            <a:r>
              <a:rPr lang="pt-BR" sz="2000" dirty="0">
                <a:latin typeface="Arial Narrow" pitchFamily="34" charset="0"/>
              </a:rPr>
              <a:t>abranger todas as dimensões da vida cristã para que cada um inicie sua caminhada na comunidade, na vida pessoal como resposta a Deus que o buscou.</a:t>
            </a:r>
          </a:p>
          <a:p>
            <a:pPr algn="just"/>
            <a:endParaRPr lang="pt-BR" sz="2000" dirty="0">
              <a:latin typeface="Arial Narrow" pitchFamily="34" charset="0"/>
            </a:endParaRPr>
          </a:p>
        </p:txBody>
      </p:sp>
      <p:pic>
        <p:nvPicPr>
          <p:cNvPr id="4" name="Picture 2" descr="Resultado de imagem para MISTAG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26"/>
            <a:ext cx="3143240" cy="36404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2276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213304"/>
          </a:xfrm>
        </p:spPr>
        <p:txBody>
          <a:bodyPr>
            <a:normAutofit/>
          </a:bodyPr>
          <a:lstStyle/>
          <a:p>
            <a:pPr lvl="0" algn="just"/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</a:rPr>
              <a:t>O caráter de conversão permanente de testemunho.</a:t>
            </a:r>
            <a:r>
              <a:rPr lang="pt-BR" sz="32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endParaRPr lang="pt-BR" sz="32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lvl="0" algn="just"/>
            <a:r>
              <a:rPr lang="pt-BR" sz="3200" dirty="0" smtClean="0">
                <a:latin typeface="Arial Narrow" pitchFamily="34" charset="0"/>
              </a:rPr>
              <a:t>O </a:t>
            </a:r>
            <a:r>
              <a:rPr lang="pt-BR" sz="3200" dirty="0">
                <a:latin typeface="Arial Narrow" pitchFamily="34" charset="0"/>
              </a:rPr>
              <a:t>catecumenato é um caminho de conversão e de gradual purificação através dos ritos que assinalam uma nova forma de existência e de pensamento.</a:t>
            </a:r>
          </a:p>
          <a:p>
            <a:pPr marL="0" indent="0" algn="just">
              <a:buNone/>
            </a:pPr>
            <a:r>
              <a:rPr lang="pt-BR" sz="3200" dirty="0">
                <a:latin typeface="Arial Narrow" pitchFamily="34" charset="0"/>
              </a:rPr>
              <a:t> </a:t>
            </a:r>
          </a:p>
          <a:p>
            <a:pPr lvl="0" algn="just"/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</a:rPr>
              <a:t>O caráter de progressividade da experiência formativa</a:t>
            </a:r>
            <a:r>
              <a:rPr lang="pt-BR" sz="32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endParaRPr lang="pt-BR" sz="32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lvl="0" algn="just"/>
            <a:r>
              <a:rPr lang="pt-BR" sz="3200" dirty="0" smtClean="0">
                <a:latin typeface="Arial Narrow" pitchFamily="34" charset="0"/>
              </a:rPr>
              <a:t> </a:t>
            </a:r>
            <a:r>
              <a:rPr lang="pt-BR" sz="3200" dirty="0">
                <a:latin typeface="Arial Narrow" pitchFamily="34" charset="0"/>
              </a:rPr>
              <a:t>processo dinâmico estruturado em períodos, gradual, acompanhado pacientemente pela Igreja.</a:t>
            </a:r>
          </a:p>
          <a:p>
            <a:pPr algn="just"/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985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E0F974-B328-4A92-973F-39FDDA4F1B2A}" type="slidenum">
              <a:rPr lang="pt-BR"/>
              <a:pPr eaLnBrk="1" hangingPunct="1"/>
              <a:t>5</a:t>
            </a:fld>
            <a:endParaRPr lang="pt-BR"/>
          </a:p>
        </p:txBody>
      </p:sp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000364" y="3786190"/>
            <a:ext cx="5929354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80000"/>
              </a:spcBef>
            </a:pPr>
            <a:r>
              <a:rPr lang="pt-BR" sz="3600" b="1" dirty="0" smtClean="0">
                <a:solidFill>
                  <a:srgbClr val="FF0000"/>
                </a:solidFill>
                <a:latin typeface="Arial Narrow" pitchFamily="34" charset="0"/>
              </a:rPr>
              <a:t>Também </a:t>
            </a:r>
            <a:r>
              <a:rPr lang="pt-BR" sz="3600" b="1" dirty="0">
                <a:solidFill>
                  <a:srgbClr val="FF0000"/>
                </a:solidFill>
                <a:latin typeface="Arial Narrow" pitchFamily="34" charset="0"/>
              </a:rPr>
              <a:t>para os já batizados e que desejam uma opção mais firme por Jesus, pela Igreja e pela Missão</a:t>
            </a:r>
            <a:r>
              <a:rPr lang="pt-BR" sz="3600" b="1" dirty="0">
                <a:latin typeface="Arial Narrow" pitchFamily="34" charset="0"/>
              </a:rPr>
              <a:t> como era, aliás, no antigo </a:t>
            </a:r>
            <a:r>
              <a:rPr lang="pt-BR" sz="3600" b="1" dirty="0">
                <a:solidFill>
                  <a:srgbClr val="FF3300"/>
                </a:solidFill>
                <a:latin typeface="Arial Narrow" pitchFamily="34" charset="0"/>
              </a:rPr>
              <a:t>catecumenato</a:t>
            </a:r>
            <a:endParaRPr lang="pt-BR" sz="3600" b="1" dirty="0">
              <a:latin typeface="Arial Narrow" pitchFamily="34" charset="0"/>
            </a:endParaRP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0" y="0"/>
            <a:ext cx="9143999" cy="37202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pt-BR" sz="3600" b="1" dirty="0" smtClean="0">
                <a:solidFill>
                  <a:srgbClr val="002060"/>
                </a:solidFill>
                <a:latin typeface="Arial Narrow" pitchFamily="34" charset="0"/>
              </a:rPr>
              <a:t>Nossos Bispos afirmam que </a:t>
            </a:r>
            <a:r>
              <a:rPr lang="pt-BR" sz="3600" b="1" dirty="0">
                <a:solidFill>
                  <a:srgbClr val="002060"/>
                </a:solidFill>
                <a:latin typeface="Arial Narrow" pitchFamily="34" charset="0"/>
              </a:rPr>
              <a:t>tudo na Igreja</a:t>
            </a:r>
            <a:r>
              <a:rPr lang="pt-BR" sz="44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pt-BR" sz="3600" b="1" dirty="0">
                <a:solidFill>
                  <a:srgbClr val="002060"/>
                </a:solidFill>
                <a:latin typeface="Arial Narrow" pitchFamily="34" charset="0"/>
              </a:rPr>
              <a:t>precisa voltar a ter</a:t>
            </a:r>
            <a:r>
              <a:rPr lang="pt-BR" sz="28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pt-BR" sz="3600" b="1" dirty="0">
                <a:solidFill>
                  <a:srgbClr val="002060"/>
                </a:solidFill>
                <a:latin typeface="Arial Narrow" pitchFamily="34" charset="0"/>
              </a:rPr>
              <a:t>as características de</a:t>
            </a:r>
            <a:r>
              <a:rPr lang="pt-BR" sz="32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</a:p>
          <a:p>
            <a:pPr algn="ctr">
              <a:lnSpc>
                <a:spcPct val="85000"/>
              </a:lnSpc>
              <a:defRPr/>
            </a:pPr>
            <a:r>
              <a:rPr lang="pt-BR" sz="4400" b="1" dirty="0" smtClean="0">
                <a:solidFill>
                  <a:srgbClr val="002060"/>
                </a:solidFill>
                <a:latin typeface="Arial Narrow" pitchFamily="34" charset="0"/>
              </a:rPr>
              <a:t>um </a:t>
            </a:r>
            <a:r>
              <a:rPr lang="pt-BR" sz="4400" b="1" dirty="0">
                <a:solidFill>
                  <a:srgbClr val="002060"/>
                </a:solidFill>
                <a:latin typeface="Arial Narrow" pitchFamily="34" charset="0"/>
              </a:rPr>
              <a:t>processo </a:t>
            </a:r>
            <a:r>
              <a:rPr lang="pt-BR" sz="4400" b="1" dirty="0" smtClean="0">
                <a:solidFill>
                  <a:srgbClr val="002060"/>
                </a:solidFill>
                <a:latin typeface="Arial Narrow" pitchFamily="34" charset="0"/>
              </a:rPr>
              <a:t>de </a:t>
            </a:r>
            <a:endParaRPr lang="pt-BR" sz="44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>
              <a:lnSpc>
                <a:spcPct val="85000"/>
              </a:lnSpc>
              <a:defRPr/>
            </a:pPr>
            <a:endParaRPr lang="pt-BR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5000"/>
              </a:lnSpc>
              <a:defRPr/>
            </a:pPr>
            <a:r>
              <a:rPr lang="pt-B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INICIAÇÃO </a:t>
            </a:r>
            <a:r>
              <a:rPr lang="pt-B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À VIDA </a:t>
            </a:r>
            <a:r>
              <a:rPr lang="pt-B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CRISTÃ  </a:t>
            </a:r>
          </a:p>
          <a:p>
            <a:pPr algn="ctr">
              <a:lnSpc>
                <a:spcPct val="85000"/>
              </a:lnSpc>
              <a:defRPr/>
            </a:pPr>
            <a:endParaRPr lang="pt-BR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5000"/>
              </a:lnSpc>
              <a:defRPr/>
            </a:pP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 uma  INICIAÇÃO </a:t>
            </a:r>
            <a:r>
              <a:rPr lang="pt-B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À FÉ</a:t>
            </a:r>
          </a:p>
          <a:p>
            <a:pPr algn="ctr">
              <a:lnSpc>
                <a:spcPct val="85000"/>
              </a:lnSpc>
              <a:defRPr/>
            </a:pPr>
            <a:endParaRPr lang="pt-BR" sz="2800" b="1" dirty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  <p:pic>
        <p:nvPicPr>
          <p:cNvPr id="6" name="Picture 2" descr="Resultado de imagem para pregação da palavr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4328"/>
          <a:stretch/>
        </p:blipFill>
        <p:spPr bwMode="auto">
          <a:xfrm>
            <a:off x="0" y="3357562"/>
            <a:ext cx="3118747" cy="350043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45098236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41296"/>
          </a:xfrm>
        </p:spPr>
        <p:txBody>
          <a:bodyPr>
            <a:noAutofit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A Catequese de inspiração catecumenal compreende </a:t>
            </a:r>
            <a:r>
              <a:rPr lang="pt-BR" sz="3200" dirty="0">
                <a:latin typeface="Arial Narrow" pitchFamily="34" charset="0"/>
              </a:rPr>
              <a:t>um processo de </a:t>
            </a: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acolhida, acompanhamento, formação e experiência sacramental</a:t>
            </a:r>
            <a:r>
              <a:rPr lang="pt-BR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Narrow" pitchFamily="34" charset="0"/>
              </a:rPr>
              <a:t> </a:t>
            </a:r>
            <a:r>
              <a:rPr lang="pt-BR" sz="3200" dirty="0">
                <a:latin typeface="Arial Narrow" pitchFamily="34" charset="0"/>
              </a:rPr>
              <a:t>na qual a pessoa </a:t>
            </a:r>
            <a:r>
              <a:rPr lang="pt-BR" sz="3200" dirty="0" smtClean="0">
                <a:latin typeface="Arial Narrow" pitchFamily="34" charset="0"/>
              </a:rPr>
              <a:t>vai fazendo o caminho de conversão e faz a experiência de viver como cristã no cotidiano da vida.</a:t>
            </a:r>
          </a:p>
          <a:p>
            <a:pPr algn="just"/>
            <a:r>
              <a:rPr lang="pt-BR" sz="3200" dirty="0" smtClean="0">
                <a:latin typeface="Arial Narrow" pitchFamily="34" charset="0"/>
              </a:rPr>
              <a:t> Este processo tem como objetivo portanto levar a pessoa batizada </a:t>
            </a:r>
            <a:r>
              <a:rPr lang="pt-BR" sz="32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à </a:t>
            </a:r>
            <a:r>
              <a:rPr lang="pt-BR" sz="3200" b="1" i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participação do mistério da morte e ressurreição de Cristo, receber pela confirmação, a plenitude dos dons do Espírito Santo, e pela eucaristia unido ao corpo e sangue de Cristo. </a:t>
            </a:r>
          </a:p>
        </p:txBody>
      </p:sp>
    </p:spTree>
    <p:extLst>
      <p:ext uri="{BB962C8B-B14F-4D97-AF65-F5344CB8AC3E}">
        <p14:creationId xmlns="" xmlns:p14="http://schemas.microsoft.com/office/powerpoint/2010/main" val="85116695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rgbClr val="0070C0"/>
                </a:solidFill>
              </a:rPr>
              <a:t>Características  da pedagogia catecumenal</a:t>
            </a:r>
            <a:endParaRPr lang="pt-BR" b="1" dirty="0">
              <a:solidFill>
                <a:srgbClr val="0070C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endParaRPr lang="pt-BR" sz="2400" dirty="0" smtClean="0">
              <a:latin typeface="Arial Narrow" pitchFamily="34" charset="0"/>
            </a:endParaRPr>
          </a:p>
          <a:p>
            <a:pPr algn="just"/>
            <a:r>
              <a:rPr lang="pt-BR" sz="2400" dirty="0" smtClean="0">
                <a:latin typeface="Arial Narrow" pitchFamily="34" charset="0"/>
              </a:rPr>
              <a:t>Estas perpassam todo o processo de IVC de inspiração Catecumenal:</a:t>
            </a:r>
          </a:p>
          <a:p>
            <a:pPr algn="just"/>
            <a:r>
              <a:rPr lang="pt-BR" sz="2400" dirty="0" smtClean="0">
                <a:latin typeface="Arial Narrow" pitchFamily="34" charset="0"/>
              </a:rPr>
              <a:t>1. A  Progressividade  na IVC;</a:t>
            </a:r>
          </a:p>
          <a:p>
            <a:pPr algn="just"/>
            <a:endParaRPr lang="pt-BR" sz="2400" dirty="0" smtClean="0">
              <a:latin typeface="Arial Narrow" pitchFamily="34" charset="0"/>
            </a:endParaRPr>
          </a:p>
          <a:p>
            <a:pPr algn="just"/>
            <a:r>
              <a:rPr lang="pt-BR" sz="2400" dirty="0" smtClean="0">
                <a:latin typeface="Arial Narrow" pitchFamily="34" charset="0"/>
              </a:rPr>
              <a:t>A centralidade da vida comunitária neste</a:t>
            </a:r>
          </a:p>
          <a:p>
            <a:pPr algn="just">
              <a:buNone/>
            </a:pPr>
            <a:r>
              <a:rPr lang="pt-BR" sz="2400" dirty="0" smtClean="0">
                <a:latin typeface="Arial Narrow" pitchFamily="34" charset="0"/>
              </a:rPr>
              <a:t> processo – não se  chega a ser cristão sozinho;</a:t>
            </a:r>
          </a:p>
          <a:p>
            <a:pPr algn="just"/>
            <a:endParaRPr lang="pt-BR" sz="2400" dirty="0" smtClean="0">
              <a:latin typeface="Arial Narrow" pitchFamily="34" charset="0"/>
            </a:endParaRPr>
          </a:p>
          <a:p>
            <a:pPr algn="just"/>
            <a:r>
              <a:rPr lang="pt-BR" sz="2400" dirty="0" smtClean="0">
                <a:latin typeface="Arial Narrow" pitchFamily="34" charset="0"/>
              </a:rPr>
              <a:t> A comunidade também é catecúmena; </a:t>
            </a:r>
          </a:p>
          <a:p>
            <a:pPr marL="0" indent="0" algn="just">
              <a:buNone/>
            </a:pPr>
            <a:r>
              <a:rPr lang="pt-BR" sz="2400" dirty="0">
                <a:latin typeface="Arial Narrow" pitchFamily="34" charset="0"/>
              </a:rPr>
              <a:t> </a:t>
            </a:r>
            <a:r>
              <a:rPr lang="pt-BR" sz="2400" dirty="0" smtClean="0">
                <a:latin typeface="Arial Narrow" pitchFamily="34" charset="0"/>
              </a:rPr>
              <a:t>    O envolvimento da comunidade   na</a:t>
            </a:r>
          </a:p>
          <a:p>
            <a:pPr marL="0" indent="0" algn="just">
              <a:buNone/>
            </a:pPr>
            <a:r>
              <a:rPr lang="pt-BR" sz="2400" dirty="0">
                <a:latin typeface="Arial Narrow" pitchFamily="34" charset="0"/>
              </a:rPr>
              <a:t> </a:t>
            </a:r>
            <a:r>
              <a:rPr lang="pt-BR" sz="2400" dirty="0" smtClean="0">
                <a:latin typeface="Arial Narrow" pitchFamily="34" charset="0"/>
              </a:rPr>
              <a:t>     Iniciação à   Vida Cristã; </a:t>
            </a:r>
          </a:p>
          <a:p>
            <a:pPr marL="0" indent="0" algn="just">
              <a:buNone/>
            </a:pPr>
            <a:r>
              <a:rPr lang="pt-BR" sz="2400" dirty="0">
                <a:latin typeface="Arial Narrow" pitchFamily="34" charset="0"/>
              </a:rPr>
              <a:t> </a:t>
            </a:r>
            <a:r>
              <a:rPr lang="pt-BR" sz="2400" dirty="0" smtClean="0">
                <a:latin typeface="Arial Narrow" pitchFamily="34" charset="0"/>
              </a:rPr>
              <a:t>  -   O papel dos introdutores</a:t>
            </a:r>
          </a:p>
          <a:p>
            <a:pPr marL="0" indent="0" algn="just">
              <a:buNone/>
            </a:pPr>
            <a:r>
              <a:rPr lang="pt-BR" sz="2400" dirty="0">
                <a:latin typeface="Arial Narrow" pitchFamily="34" charset="0"/>
              </a:rPr>
              <a:t> </a:t>
            </a:r>
            <a:r>
              <a:rPr lang="pt-BR" sz="2400" dirty="0" smtClean="0">
                <a:latin typeface="Arial Narrow" pitchFamily="34" charset="0"/>
              </a:rPr>
              <a:t>  - A imagem  da maternidade </a:t>
            </a:r>
            <a:r>
              <a:rPr lang="pt-BR" dirty="0" smtClean="0">
                <a:latin typeface="Arial Narrow" pitchFamily="34" charset="0"/>
              </a:rPr>
              <a:t>da Igreja mãe.</a:t>
            </a:r>
            <a:endParaRPr lang="pt-BR" dirty="0">
              <a:latin typeface="Arial Narrow" pitchFamily="34" charset="0"/>
            </a:endParaRPr>
          </a:p>
        </p:txBody>
      </p:sp>
      <p:pic>
        <p:nvPicPr>
          <p:cNvPr id="4" name="Picture 2" descr="Resultado de imagem para eco montan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2357430"/>
            <a:ext cx="3491881" cy="428628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3046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6541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pt-BR" sz="2800" dirty="0" smtClean="0">
                <a:latin typeface="Arial Narrow" pitchFamily="34" charset="0"/>
              </a:rPr>
              <a:t>Este caminho de inspiração catecumenal é uma dinâmica, uma pedagogia e uma mística que nos  convida a entrar mais e mais no mistério do amor de Deus. </a:t>
            </a:r>
          </a:p>
          <a:p>
            <a:pPr algn="just"/>
            <a:r>
              <a:rPr lang="pt-BR" sz="2800" dirty="0" smtClean="0">
                <a:latin typeface="Arial Narrow" pitchFamily="34" charset="0"/>
              </a:rPr>
              <a:t>É um  itinerário </a:t>
            </a:r>
            <a:r>
              <a:rPr lang="pt-BR" sz="2800" dirty="0" err="1" smtClean="0">
                <a:latin typeface="Arial Narrow" pitchFamily="34" charset="0"/>
              </a:rPr>
              <a:t>mistagógico</a:t>
            </a:r>
            <a:r>
              <a:rPr lang="pt-BR" sz="2800" dirty="0" smtClean="0">
                <a:latin typeface="Arial Narrow" pitchFamily="34" charset="0"/>
              </a:rPr>
              <a:t> que não se esgota.  É a entrada no movimento de busca de Deus e que para a fé cristã se concretiza no encontro com o outro. </a:t>
            </a:r>
          </a:p>
          <a:p>
            <a:pPr algn="just"/>
            <a:r>
              <a:rPr lang="pt-BR" sz="2800" dirty="0" smtClean="0">
                <a:latin typeface="Arial Narrow" pitchFamily="34" charset="0"/>
              </a:rPr>
              <a:t>É cultivar a mítica do encontro, com Deus, com o outro , consigo mesmo (</a:t>
            </a:r>
            <a:r>
              <a:rPr lang="pt-BR" sz="2800" dirty="0" err="1" smtClean="0">
                <a:latin typeface="Arial Narrow" pitchFamily="34" charset="0"/>
              </a:rPr>
              <a:t>doc</a:t>
            </a:r>
            <a:r>
              <a:rPr lang="pt-BR" sz="2800" dirty="0" smtClean="0">
                <a:latin typeface="Arial Narrow" pitchFamily="34" charset="0"/>
              </a:rPr>
              <a:t> 107  n. 56).</a:t>
            </a:r>
          </a:p>
          <a:p>
            <a:pPr algn="just"/>
            <a:endParaRPr lang="pt-BR" dirty="0"/>
          </a:p>
        </p:txBody>
      </p:sp>
      <p:pic>
        <p:nvPicPr>
          <p:cNvPr id="4" name="Picture 2" descr="Resultado de imagem para liturgia mistag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571876"/>
            <a:ext cx="4180632" cy="33086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1077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14290"/>
            <a:ext cx="8856984" cy="642942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 err="1" smtClean="0"/>
              <a:t>Mistagogia</a:t>
            </a:r>
            <a:r>
              <a:rPr lang="pt-BR" dirty="0" smtClean="0"/>
              <a:t> vista como uma progressiva introdução no mistério pascal de Cristo, vivido na experiência humana, comunitária.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Neste processo tem grande importância as celebrações litúrgicas  bem feitas, bem celebradas e vivenciadas e o aprofundamento dos sacramentos da Iniciação à vida Cristã;.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627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66"/>
          </a:solidFill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 busca destes elementos fará com que aconteça a Iniciação à vida Cristã, este movimento de ser conduzido para dentro do mistério amoroso de Deus Pai, de ser inserido na comunidade eclesial, para professar, celebrar, viver e testemunhar a fé em Jesus Cristo no Espírito Santo. </a:t>
            </a:r>
          </a:p>
          <a:p>
            <a:pPr marL="0" indent="0" algn="r">
              <a:buNone/>
            </a:pPr>
            <a:endParaRPr lang="pt-BR" sz="2800" dirty="0" smtClean="0"/>
          </a:p>
          <a:p>
            <a:pPr marL="0" indent="0" algn="r">
              <a:buNone/>
            </a:pPr>
            <a:endParaRPr lang="pt-BR" sz="2800" dirty="0" smtClean="0"/>
          </a:p>
          <a:p>
            <a:pPr marL="0" indent="0" algn="r">
              <a:buNone/>
            </a:pPr>
            <a:r>
              <a:rPr lang="pt-BR" sz="2800" dirty="0" smtClean="0"/>
              <a:t>Fazer da Igreja </a:t>
            </a:r>
          </a:p>
          <a:p>
            <a:pPr marL="0" indent="0" algn="r">
              <a:buNone/>
            </a:pPr>
            <a:r>
              <a:rPr lang="pt-BR" sz="2800" dirty="0" smtClean="0"/>
              <a:t>uma casa da iniciação </a:t>
            </a:r>
          </a:p>
          <a:p>
            <a:pPr marL="0" indent="0" algn="r">
              <a:buNone/>
            </a:pPr>
            <a:r>
              <a:rPr lang="pt-BR" sz="2800" dirty="0" smtClean="0"/>
              <a:t>à vida cristã, muito </a:t>
            </a:r>
          </a:p>
          <a:p>
            <a:pPr marL="0" indent="0" algn="r">
              <a:buNone/>
            </a:pPr>
            <a:r>
              <a:rPr lang="pt-BR" sz="2800" dirty="0" smtClean="0"/>
              <a:t>necessários no contexto de hoje.</a:t>
            </a:r>
            <a:endParaRPr lang="pt-BR" sz="2800" dirty="0"/>
          </a:p>
        </p:txBody>
      </p:sp>
      <p:pic>
        <p:nvPicPr>
          <p:cNvPr id="5" name="Picture 4" descr="https://i0.wp.com/paroquiasaoluis-faro.org/wp-content/uploads/sites/34/2018/09/litrugia-375x3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71810"/>
            <a:ext cx="3571875" cy="37861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1433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</TotalTime>
  <Words>588</Words>
  <Application>Microsoft Office PowerPoint</Application>
  <PresentationFormat>Apresentação na tela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Características  que definem a natureza do processo de   Iniciação Cristã.   Vamos destacar algumas</vt:lpstr>
      <vt:lpstr>Slide 2</vt:lpstr>
      <vt:lpstr>  Elementos da catequese de Inspiração Catecumenal   (Domingos Ormonde)   </vt:lpstr>
      <vt:lpstr>Slide 4</vt:lpstr>
      <vt:lpstr>Slide 5</vt:lpstr>
      <vt:lpstr>Slide 6</vt:lpstr>
      <vt:lpstr>Características  da pedagogia catecumenal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MITRA</dc:creator>
  <cp:lastModifiedBy>catequeselondrina@gmail.com.br</cp:lastModifiedBy>
  <cp:revision>58</cp:revision>
  <cp:lastPrinted>2021-04-08T18:01:28Z</cp:lastPrinted>
  <dcterms:created xsi:type="dcterms:W3CDTF">2021-04-08T16:28:21Z</dcterms:created>
  <dcterms:modified xsi:type="dcterms:W3CDTF">2021-06-26T13:48:36Z</dcterms:modified>
</cp:coreProperties>
</file>