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59" r:id="rId4"/>
    <p:sldId id="265" r:id="rId5"/>
    <p:sldId id="264" r:id="rId6"/>
    <p:sldId id="260" r:id="rId7"/>
    <p:sldId id="261" r:id="rId8"/>
    <p:sldId id="266" r:id="rId9"/>
    <p:sldId id="277" r:id="rId10"/>
    <p:sldId id="278" r:id="rId11"/>
    <p:sldId id="280" r:id="rId12"/>
    <p:sldId id="272" r:id="rId13"/>
    <p:sldId id="279" r:id="rId14"/>
    <p:sldId id="282" r:id="rId15"/>
    <p:sldId id="283" r:id="rId16"/>
    <p:sldId id="275" r:id="rId17"/>
    <p:sldId id="276" r:id="rId18"/>
    <p:sldId id="281" r:id="rId19"/>
    <p:sldId id="285" r:id="rId20"/>
    <p:sldId id="286" r:id="rId21"/>
    <p:sldId id="291" r:id="rId22"/>
    <p:sldId id="287" r:id="rId23"/>
    <p:sldId id="288" r:id="rId24"/>
    <p:sldId id="289" r:id="rId2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96" autoAdjust="0"/>
    <p:restoredTop sz="86455" autoAdjust="0"/>
  </p:normalViewPr>
  <p:slideViewPr>
    <p:cSldViewPr>
      <p:cViewPr varScale="1">
        <p:scale>
          <a:sx n="63" d="100"/>
          <a:sy n="63" d="100"/>
        </p:scale>
        <p:origin x="-8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86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C20DE8-F55A-43B8-B425-9BAD9D5B1ADA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96253-29D5-4E38-9A9F-6D9CBF13DC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3035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96253-29D5-4E38-9A9F-6D9CBF13DC5E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78984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68232-9D2F-4C82-937F-91512CD16F77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0106-9807-4596-8678-C815A03408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2609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68232-9D2F-4C82-937F-91512CD16F77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0106-9807-4596-8678-C815A03408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0502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68232-9D2F-4C82-937F-91512CD16F77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0106-9807-4596-8678-C815A03408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0855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68232-9D2F-4C82-937F-91512CD16F77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0106-9807-4596-8678-C815A03408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9096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68232-9D2F-4C82-937F-91512CD16F77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0106-9807-4596-8678-C815A03408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0843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68232-9D2F-4C82-937F-91512CD16F77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0106-9807-4596-8678-C815A03408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3472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68232-9D2F-4C82-937F-91512CD16F77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0106-9807-4596-8678-C815A03408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1280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68232-9D2F-4C82-937F-91512CD16F77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0106-9807-4596-8678-C815A03408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6561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68232-9D2F-4C82-937F-91512CD16F77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0106-9807-4596-8678-C815A03408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7408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68232-9D2F-4C82-937F-91512CD16F77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0106-9807-4596-8678-C815A03408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0468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68232-9D2F-4C82-937F-91512CD16F77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C0106-9807-4596-8678-C815A03408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0331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68232-9D2F-4C82-937F-91512CD16F77}" type="datetimeFigureOut">
              <a:rPr lang="pt-BR" smtClean="0"/>
              <a:t>26/06/2021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C0106-9807-4596-8678-C815A034081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8845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O  TEMPO MAIOR</a:t>
            </a:r>
            <a:r>
              <a:rPr lang="pt-BR" b="1" baseline="0" dirty="0" smtClean="0">
                <a:solidFill>
                  <a:srgbClr val="FF0000"/>
                </a:solidFill>
              </a:rPr>
              <a:t> </a:t>
            </a:r>
            <a:br>
              <a:rPr lang="pt-BR" b="1" baseline="0" dirty="0" smtClean="0">
                <a:solidFill>
                  <a:srgbClr val="FF0000"/>
                </a:solidFill>
              </a:rPr>
            </a:br>
            <a:r>
              <a:rPr lang="pt-BR" b="1" baseline="0" dirty="0" smtClean="0">
                <a:solidFill>
                  <a:srgbClr val="FF0000"/>
                </a:solidFill>
              </a:rPr>
              <a:t>DE INICIAÇÃO À VIDA CRISTÃ</a:t>
            </a:r>
            <a:endParaRPr lang="pt-B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52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/>
          </a:bodyPr>
          <a:lstStyle/>
          <a:p>
            <a:r>
              <a:rPr lang="pt-BR" dirty="0" smtClean="0"/>
              <a:t> o segundo tempo </a:t>
            </a:r>
            <a:br>
              <a:rPr lang="pt-BR" dirty="0" smtClean="0"/>
            </a:br>
            <a:r>
              <a:rPr lang="pt-BR" dirty="0" smtClean="0"/>
              <a:t>da catequese de iniciação </a:t>
            </a:r>
            <a:br>
              <a:rPr lang="pt-BR" dirty="0" smtClean="0"/>
            </a:br>
            <a:r>
              <a:rPr lang="pt-BR" dirty="0" smtClean="0"/>
              <a:t>é chamado </a:t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>
                <a:solidFill>
                  <a:srgbClr val="0070C0"/>
                </a:solidFill>
              </a:rPr>
              <a:t>TEMPO DO CATECUMENATO</a:t>
            </a:r>
            <a:r>
              <a:rPr lang="pt-BR" dirty="0" smtClean="0"/>
              <a:t> </a:t>
            </a:r>
            <a:br>
              <a:rPr lang="pt-BR" dirty="0" smtClean="0"/>
            </a:br>
            <a:r>
              <a:rPr lang="pt-BR" dirty="0" smtClean="0"/>
              <a:t>ou </a:t>
            </a:r>
            <a:r>
              <a:rPr lang="pt-BR" dirty="0" smtClean="0">
                <a:solidFill>
                  <a:srgbClr val="0070C0"/>
                </a:solidFill>
              </a:rPr>
              <a:t>DE CATEQUESE 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ou, ainda, </a:t>
            </a:r>
            <a:br>
              <a:rPr lang="pt-BR" dirty="0" smtClean="0"/>
            </a:br>
            <a:r>
              <a:rPr lang="pt-BR" dirty="0" smtClean="0">
                <a:solidFill>
                  <a:srgbClr val="0070C0"/>
                </a:solidFill>
              </a:rPr>
              <a:t>DE APROFUNDAMENTO </a:t>
            </a:r>
            <a:endParaRPr lang="pt-B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/>
          </a:bodyPr>
          <a:lstStyle/>
          <a:p>
            <a:r>
              <a:rPr lang="pt-BR" dirty="0" smtClean="0"/>
              <a:t>Este tempo é precedido pelo </a:t>
            </a:r>
            <a:r>
              <a:rPr lang="pt-BR" dirty="0" smtClean="0">
                <a:solidFill>
                  <a:srgbClr val="0070C0"/>
                </a:solidFill>
              </a:rPr>
              <a:t>despertar da fé, </a:t>
            </a:r>
            <a:br>
              <a:rPr lang="pt-BR" dirty="0" smtClean="0">
                <a:solidFill>
                  <a:srgbClr val="0070C0"/>
                </a:solidFill>
              </a:rPr>
            </a:br>
            <a:r>
              <a:rPr lang="pt-BR" dirty="0" smtClean="0">
                <a:solidFill>
                  <a:srgbClr val="0070C0"/>
                </a:solidFill>
              </a:rPr>
              <a:t>da conversão </a:t>
            </a:r>
            <a:br>
              <a:rPr lang="pt-BR" dirty="0" smtClean="0">
                <a:solidFill>
                  <a:srgbClr val="0070C0"/>
                </a:solidFill>
              </a:rPr>
            </a:br>
            <a:r>
              <a:rPr lang="pt-BR" dirty="0" smtClean="0">
                <a:solidFill>
                  <a:srgbClr val="0070C0"/>
                </a:solidFill>
              </a:rPr>
              <a:t>e do senso eclesial</a:t>
            </a:r>
            <a:r>
              <a:rPr lang="pt-BR" dirty="0" smtClean="0"/>
              <a:t>, </a:t>
            </a:r>
            <a:br>
              <a:rPr lang="pt-BR" dirty="0" smtClean="0"/>
            </a:br>
            <a:r>
              <a:rPr lang="pt-BR" dirty="0" smtClean="0"/>
              <a:t>e </a:t>
            </a:r>
            <a: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pela </a:t>
            </a:r>
            <a:b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pt-BR" sz="4400" kern="1200" dirty="0" smtClean="0">
                <a:solidFill>
                  <a:srgbClr val="0070C0"/>
                </a:solidFill>
                <a:effectLst/>
              </a:rPr>
              <a:t>celebração da primeira etapa </a:t>
            </a:r>
            <a:endParaRPr lang="pt-B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99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r>
              <a:rPr lang="pt-BR" dirty="0" smtClean="0"/>
              <a:t>Celebração de entrada </a:t>
            </a:r>
            <a:br>
              <a:rPr lang="pt-BR" dirty="0" smtClean="0"/>
            </a:br>
            <a:r>
              <a:rPr lang="pt-BR" dirty="0" smtClean="0"/>
              <a:t>(ou acolhida)</a:t>
            </a:r>
            <a:br>
              <a:rPr lang="pt-BR" dirty="0" smtClean="0"/>
            </a:br>
            <a:r>
              <a:rPr lang="pt-BR" dirty="0" smtClean="0"/>
              <a:t>para o tempo de catequese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677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r>
              <a:rPr lang="pt-BR" dirty="0" smtClean="0"/>
              <a:t>Poderia ser chamada também, pelas dioceses,</a:t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>
                <a:solidFill>
                  <a:srgbClr val="0070C0"/>
                </a:solidFill>
              </a:rPr>
              <a:t>CELEBRAÇÃO DE ACOLHIDA</a:t>
            </a:r>
            <a:br>
              <a:rPr lang="pt-BR" dirty="0" smtClean="0">
                <a:solidFill>
                  <a:srgbClr val="0070C0"/>
                </a:solidFill>
              </a:rPr>
            </a:br>
            <a:r>
              <a:rPr lang="pt-BR" dirty="0" smtClean="0">
                <a:solidFill>
                  <a:srgbClr val="0070C0"/>
                </a:solidFill>
              </a:rPr>
              <a:t>NA IGREJA</a:t>
            </a:r>
            <a:endParaRPr lang="pt-B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19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/>
          </a:bodyPr>
          <a:lstStyle/>
          <a:p>
            <a: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0s candidatos ao Batismo </a:t>
            </a:r>
            <a:b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passam a ser chamados </a:t>
            </a:r>
            <a:r>
              <a:rPr lang="pt-BR" sz="4400" kern="1200" dirty="0" smtClean="0">
                <a:solidFill>
                  <a:srgbClr val="0070C0"/>
                </a:solidFill>
                <a:effectLst/>
                <a:latin typeface="+mj-lt"/>
                <a:ea typeface="+mj-ea"/>
                <a:cs typeface="+mj-cs"/>
              </a:rPr>
              <a:t>catecúmenos</a:t>
            </a:r>
            <a: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b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pt-BR" dirty="0"/>
              <a:t/>
            </a:r>
            <a:br>
              <a:rPr lang="pt-BR" dirty="0"/>
            </a:br>
            <a: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(numa tradução literal, </a:t>
            </a:r>
            <a:b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os que estão sendo introduzidos </a:t>
            </a:r>
            <a:b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na escuta da Palavra)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922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[</a:t>
            </a:r>
            <a: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Os já batizados são chamados</a:t>
            </a:r>
            <a:r>
              <a:rPr lang="pt-BR" sz="4400" kern="1200" baseline="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de </a:t>
            </a:r>
            <a:r>
              <a:rPr lang="pt-BR" sz="4400" kern="1200" baseline="0" dirty="0" err="1" smtClean="0">
                <a:solidFill>
                  <a:srgbClr val="0070C0"/>
                </a:solidFill>
                <a:effectLst/>
              </a:rPr>
              <a:t>catequizandos</a:t>
            </a:r>
            <a:r>
              <a:rPr lang="pt-BR" sz="4400" kern="1200" baseline="0" dirty="0" smtClean="0">
                <a:solidFill>
                  <a:srgbClr val="0070C0"/>
                </a:solidFill>
                <a:effectLst/>
              </a:rPr>
              <a:t>]</a:t>
            </a:r>
            <a:endParaRPr lang="pt-B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55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 fontScale="90000"/>
          </a:bodyPr>
          <a:lstStyle/>
          <a:p>
            <a: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Desse momento em diante, </a:t>
            </a:r>
            <a:b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nas palavras do RICA, </a:t>
            </a:r>
            <a:b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são </a:t>
            </a:r>
            <a:r>
              <a:rPr lang="pt-BR" sz="4400" kern="1200" dirty="0" smtClean="0">
                <a:solidFill>
                  <a:srgbClr val="0070C0"/>
                </a:solidFill>
                <a:effectLst/>
                <a:latin typeface="+mj-lt"/>
                <a:ea typeface="+mj-ea"/>
                <a:cs typeface="+mj-cs"/>
              </a:rPr>
              <a:t>“cercados pelo amor </a:t>
            </a:r>
            <a:br>
              <a:rPr lang="pt-BR" sz="4400" kern="1200" dirty="0" smtClean="0">
                <a:solidFill>
                  <a:srgbClr val="0070C0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pt-BR" sz="4400" kern="1200" dirty="0" smtClean="0">
                <a:solidFill>
                  <a:srgbClr val="0070C0"/>
                </a:solidFill>
                <a:effectLst/>
                <a:latin typeface="+mj-lt"/>
                <a:ea typeface="+mj-ea"/>
                <a:cs typeface="+mj-cs"/>
              </a:rPr>
              <a:t>e a proteção da Mãe Igreja” </a:t>
            </a:r>
            <a:br>
              <a:rPr lang="pt-BR" sz="4400" kern="1200" dirty="0" smtClean="0">
                <a:solidFill>
                  <a:srgbClr val="0070C0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pt-BR" dirty="0"/>
              <a:t> </a:t>
            </a:r>
            <a:r>
              <a:rPr lang="pt-BR" dirty="0" smtClean="0"/>
              <a:t>e </a:t>
            </a:r>
            <a: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entendidos como </a:t>
            </a:r>
            <a:b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pt-BR" sz="4400" kern="1200" dirty="0" smtClean="0">
                <a:solidFill>
                  <a:srgbClr val="0070C0"/>
                </a:solidFill>
                <a:effectLst/>
                <a:latin typeface="+mj-lt"/>
                <a:ea typeface="+mj-ea"/>
                <a:cs typeface="+mj-cs"/>
              </a:rPr>
              <a:t>“pertencendo aos seus e unidos a ela”,</a:t>
            </a:r>
            <a: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/>
            </a:r>
            <a:b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pt-BR" dirty="0"/>
              <a:t/>
            </a:r>
            <a:br>
              <a:rPr lang="pt-BR" dirty="0"/>
            </a:br>
            <a: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os catecúmenos </a:t>
            </a:r>
            <a:b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pt-BR" sz="4400" kern="1200" dirty="0" smtClean="0">
                <a:solidFill>
                  <a:srgbClr val="0070C0"/>
                </a:solidFill>
                <a:effectLst/>
                <a:latin typeface="+mj-lt"/>
                <a:ea typeface="+mj-ea"/>
                <a:cs typeface="+mj-cs"/>
              </a:rPr>
              <a:t>“já fazem parte da família de Cristo</a:t>
            </a:r>
            <a: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464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r>
              <a:rPr lang="pt-BR" dirty="0" smtClean="0"/>
              <a:t>[Os </a:t>
            </a:r>
            <a:r>
              <a:rPr lang="pt-BR" dirty="0" err="1" smtClean="0">
                <a:solidFill>
                  <a:srgbClr val="0070C0"/>
                </a:solidFill>
              </a:rPr>
              <a:t>catequizandos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já fazem parte de Igreja</a:t>
            </a:r>
            <a:br>
              <a:rPr lang="pt-BR" dirty="0" smtClean="0"/>
            </a:br>
            <a:r>
              <a:rPr lang="pt-BR" dirty="0" smtClean="0"/>
              <a:t>pelo Batismo...</a:t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>
                <a:solidFill>
                  <a:srgbClr val="0070C0"/>
                </a:solidFill>
              </a:rPr>
              <a:t>...são recebidos</a:t>
            </a:r>
            <a:br>
              <a:rPr lang="pt-BR" dirty="0" smtClean="0">
                <a:solidFill>
                  <a:srgbClr val="0070C0"/>
                </a:solidFill>
              </a:rPr>
            </a:br>
            <a:r>
              <a:rPr lang="pt-BR" dirty="0" smtClean="0">
                <a:solidFill>
                  <a:srgbClr val="0070C0"/>
                </a:solidFill>
              </a:rPr>
              <a:t>como membros</a:t>
            </a:r>
            <a:br>
              <a:rPr lang="pt-BR" dirty="0" smtClean="0">
                <a:solidFill>
                  <a:srgbClr val="0070C0"/>
                </a:solidFill>
              </a:rPr>
            </a:br>
            <a:r>
              <a:rPr lang="pt-BR" dirty="0" smtClean="0">
                <a:solidFill>
                  <a:srgbClr val="0070C0"/>
                </a:solidFill>
              </a:rPr>
              <a:t>da comunidade</a:t>
            </a:r>
            <a:r>
              <a:rPr lang="pt-BR" dirty="0" smtClean="0"/>
              <a:t>]</a:t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736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6730"/>
          </a:xfrm>
        </p:spPr>
        <p:txBody>
          <a:bodyPr>
            <a:normAutofit/>
          </a:bodyPr>
          <a:lstStyle/>
          <a:p>
            <a:r>
              <a:rPr lang="pt-BR" dirty="0" smtClean="0">
                <a:solidFill>
                  <a:srgbClr val="FF0000"/>
                </a:solidFill>
              </a:rPr>
              <a:t>EXPERIÊNCIA DA FRATERNIDADE</a:t>
            </a:r>
            <a:br>
              <a:rPr lang="pt-BR" dirty="0" smtClean="0">
                <a:solidFill>
                  <a:srgbClr val="FF0000"/>
                </a:solidFill>
              </a:rPr>
            </a:br>
            <a:r>
              <a:rPr lang="pt-BR" dirty="0" smtClean="0">
                <a:solidFill>
                  <a:srgbClr val="FF0000"/>
                </a:solidFill>
              </a:rPr>
              <a:t>E  A MENTALIDADE </a:t>
            </a:r>
            <a:r>
              <a:rPr lang="pt-BR" dirty="0">
                <a:solidFill>
                  <a:srgbClr val="FF0000"/>
                </a:solidFill>
              </a:rPr>
              <a:t/>
            </a:r>
            <a:br>
              <a:rPr lang="pt-BR" dirty="0">
                <a:solidFill>
                  <a:srgbClr val="FF0000"/>
                </a:solidFill>
              </a:rPr>
            </a:br>
            <a:r>
              <a:rPr lang="pt-BR" dirty="0" smtClean="0">
                <a:solidFill>
                  <a:srgbClr val="FF0000"/>
                </a:solidFill>
              </a:rPr>
              <a:t>DOS CRISTÃOS</a:t>
            </a:r>
            <a:br>
              <a:rPr lang="pt-BR" dirty="0" smtClean="0">
                <a:solidFill>
                  <a:srgbClr val="FF0000"/>
                </a:solidFill>
              </a:rPr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>
                <a:solidFill>
                  <a:srgbClr val="00B050"/>
                </a:solidFill>
              </a:rPr>
              <a:t>Caminho</a:t>
            </a:r>
            <a:r>
              <a:rPr lang="pt-BR" baseline="0" dirty="0" smtClean="0">
                <a:solidFill>
                  <a:srgbClr val="00B050"/>
                </a:solidFill>
              </a:rPr>
              <a:t> prático:</a:t>
            </a:r>
            <a:br>
              <a:rPr lang="pt-BR" baseline="0" dirty="0" smtClean="0">
                <a:solidFill>
                  <a:srgbClr val="00B050"/>
                </a:solidFill>
              </a:rPr>
            </a:br>
            <a:r>
              <a:rPr lang="pt-BR" dirty="0">
                <a:solidFill>
                  <a:srgbClr val="0070C0"/>
                </a:solidFill>
              </a:rPr>
              <a:t>a</a:t>
            </a:r>
            <a:r>
              <a:rPr lang="pt-BR" dirty="0" smtClean="0">
                <a:solidFill>
                  <a:srgbClr val="0070C0"/>
                </a:solidFill>
              </a:rPr>
              <a:t>proximação e </a:t>
            </a:r>
            <a:r>
              <a:rPr lang="pt-BR" baseline="0" dirty="0" smtClean="0">
                <a:solidFill>
                  <a:srgbClr val="0070C0"/>
                </a:solidFill>
              </a:rPr>
              <a:t>entrosamento </a:t>
            </a:r>
            <a:br>
              <a:rPr lang="pt-BR" baseline="0" dirty="0" smtClean="0">
                <a:solidFill>
                  <a:srgbClr val="0070C0"/>
                </a:solidFill>
              </a:rPr>
            </a:br>
            <a:r>
              <a:rPr lang="pt-BR" dirty="0" smtClean="0">
                <a:solidFill>
                  <a:srgbClr val="0070C0"/>
                </a:solidFill>
              </a:rPr>
              <a:t>com pessoas da comunidade</a:t>
            </a:r>
            <a:endParaRPr lang="pt-B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64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6597352"/>
          </a:xfrm>
        </p:spPr>
        <p:txBody>
          <a:bodyPr>
            <a:normAutofit/>
          </a:bodyPr>
          <a:lstStyle/>
          <a:p>
            <a:r>
              <a:rPr lang="pt-BR" baseline="0" dirty="0" smtClean="0">
                <a:solidFill>
                  <a:srgbClr val="FF0000"/>
                </a:solidFill>
              </a:rPr>
              <a:t>EXPERIMENTAR</a:t>
            </a:r>
            <a:r>
              <a:rPr lang="pt-BR" dirty="0" smtClean="0">
                <a:solidFill>
                  <a:srgbClr val="FF0000"/>
                </a:solidFill>
              </a:rPr>
              <a:t> A FRATERNIDADE</a:t>
            </a:r>
            <a:br>
              <a:rPr lang="pt-BR" dirty="0" smtClean="0">
                <a:solidFill>
                  <a:srgbClr val="FF0000"/>
                </a:solidFill>
              </a:rPr>
            </a:br>
            <a:r>
              <a:rPr lang="pt-BR" dirty="0" smtClean="0">
                <a:solidFill>
                  <a:srgbClr val="FF0000"/>
                </a:solidFill>
              </a:rPr>
              <a:t>D</a:t>
            </a:r>
            <a:r>
              <a:rPr lang="pt-BR" baseline="0" dirty="0" smtClean="0">
                <a:solidFill>
                  <a:srgbClr val="FF0000"/>
                </a:solidFill>
              </a:rPr>
              <a:t>A COMUNIDADE</a:t>
            </a:r>
            <a:br>
              <a:rPr lang="pt-BR" baseline="0" dirty="0" smtClean="0">
                <a:solidFill>
                  <a:srgbClr val="FF0000"/>
                </a:solidFill>
              </a:rPr>
            </a:br>
            <a:r>
              <a:rPr lang="pt-BR" dirty="0" smtClean="0">
                <a:solidFill>
                  <a:srgbClr val="FF0000"/>
                </a:solidFill>
              </a:rPr>
              <a:t>E PARTICIPAR DE SUA VIDA</a:t>
            </a:r>
            <a:r>
              <a:rPr lang="pt-BR" baseline="0" dirty="0" smtClean="0">
                <a:solidFill>
                  <a:srgbClr val="FF0000"/>
                </a:solidFill>
              </a:rPr>
              <a:t/>
            </a:r>
            <a:br>
              <a:rPr lang="pt-BR" baseline="0" dirty="0" smtClean="0">
                <a:solidFill>
                  <a:srgbClr val="FF0000"/>
                </a:solidFill>
              </a:rPr>
            </a:br>
            <a:r>
              <a:rPr lang="pt-BR" dirty="0"/>
              <a:t/>
            </a:r>
            <a:br>
              <a:rPr lang="pt-BR" dirty="0"/>
            </a:br>
            <a:r>
              <a:rPr lang="pt-BR" dirty="0">
                <a:solidFill>
                  <a:srgbClr val="00B050"/>
                </a:solidFill>
              </a:rPr>
              <a:t>C</a:t>
            </a:r>
            <a:r>
              <a:rPr lang="pt-BR" dirty="0" smtClean="0">
                <a:solidFill>
                  <a:srgbClr val="00B050"/>
                </a:solidFill>
              </a:rPr>
              <a:t>aminho prático?</a:t>
            </a:r>
            <a:endParaRPr lang="pt-BR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77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/>
          </a:bodyPr>
          <a:lstStyle/>
          <a:p>
            <a:r>
              <a:rPr lang="pt-BR" dirty="0" smtClean="0"/>
              <a:t>Os catecúmenos e </a:t>
            </a:r>
            <a:r>
              <a:rPr lang="pt-BR" dirty="0" err="1" smtClean="0"/>
              <a:t>catequizandos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“são </a:t>
            </a:r>
            <a:r>
              <a:rPr lang="pt-BR" sz="4400" kern="1200" dirty="0" smtClean="0">
                <a:solidFill>
                  <a:srgbClr val="0070C0"/>
                </a:solidFill>
                <a:effectLst/>
                <a:latin typeface="+mj-lt"/>
                <a:ea typeface="+mj-ea"/>
                <a:cs typeface="+mj-cs"/>
              </a:rPr>
              <a:t>alimentados pela Igreja </a:t>
            </a:r>
            <a:br>
              <a:rPr lang="pt-BR" sz="4400" kern="1200" dirty="0" smtClean="0">
                <a:solidFill>
                  <a:srgbClr val="0070C0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pt-BR" sz="4400" kern="1200" dirty="0" smtClean="0">
                <a:solidFill>
                  <a:srgbClr val="0070C0"/>
                </a:solidFill>
                <a:effectLst/>
                <a:latin typeface="+mj-lt"/>
                <a:ea typeface="+mj-ea"/>
                <a:cs typeface="+mj-cs"/>
              </a:rPr>
              <a:t>com a Palavra de Deus... </a:t>
            </a:r>
            <a:br>
              <a:rPr lang="pt-BR" sz="4400" kern="1200" dirty="0" smtClean="0">
                <a:solidFill>
                  <a:srgbClr val="0070C0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pt-BR" sz="4400" kern="1200" dirty="0" smtClean="0">
                <a:solidFill>
                  <a:srgbClr val="0070C0"/>
                </a:solidFill>
                <a:effectLst/>
                <a:latin typeface="+mj-lt"/>
                <a:ea typeface="+mj-ea"/>
                <a:cs typeface="+mj-cs"/>
              </a:rPr>
              <a:t/>
            </a:r>
            <a:br>
              <a:rPr lang="pt-BR" sz="4400" kern="1200" dirty="0" smtClean="0">
                <a:solidFill>
                  <a:srgbClr val="0070C0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pt-BR" sz="4400" kern="1200" dirty="0" smtClean="0">
                <a:solidFill>
                  <a:srgbClr val="0070C0"/>
                </a:solidFill>
                <a:effectLst/>
                <a:latin typeface="+mj-lt"/>
                <a:ea typeface="+mj-ea"/>
                <a:cs typeface="+mj-cs"/>
              </a:rPr>
              <a:t>e incentivados </a:t>
            </a:r>
            <a:br>
              <a:rPr lang="pt-BR" sz="4400" kern="1200" dirty="0" smtClean="0">
                <a:solidFill>
                  <a:srgbClr val="0070C0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pt-BR" sz="4400" kern="1200" dirty="0" smtClean="0">
                <a:solidFill>
                  <a:srgbClr val="0070C0"/>
                </a:solidFill>
                <a:effectLst/>
                <a:latin typeface="+mj-lt"/>
                <a:ea typeface="+mj-ea"/>
                <a:cs typeface="+mj-cs"/>
              </a:rPr>
              <a:t>por atos litúrgicos</a:t>
            </a:r>
            <a: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”</a:t>
            </a:r>
            <a:b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925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/>
          </a:bodyPr>
          <a:lstStyle/>
          <a:p>
            <a:r>
              <a:rPr lang="pt-BR" dirty="0" smtClean="0">
                <a:solidFill>
                  <a:srgbClr val="FF0000"/>
                </a:solidFill>
              </a:rPr>
              <a:t>ALIMENTAR </a:t>
            </a:r>
            <a:br>
              <a:rPr lang="pt-BR" dirty="0" smtClean="0">
                <a:solidFill>
                  <a:srgbClr val="FF0000"/>
                </a:solidFill>
              </a:rPr>
            </a:br>
            <a:r>
              <a:rPr lang="pt-BR" dirty="0" smtClean="0">
                <a:solidFill>
                  <a:srgbClr val="FF0000"/>
                </a:solidFill>
              </a:rPr>
              <a:t>COM A PALAVRA DE DEUS</a:t>
            </a:r>
            <a:br>
              <a:rPr lang="pt-BR" dirty="0" smtClean="0">
                <a:solidFill>
                  <a:srgbClr val="FF0000"/>
                </a:solidFill>
              </a:rPr>
            </a:br>
            <a:r>
              <a:rPr lang="pt-BR" dirty="0">
                <a:solidFill>
                  <a:srgbClr val="FF0000"/>
                </a:solidFill>
              </a:rPr>
              <a:t/>
            </a:r>
            <a:br>
              <a:rPr lang="pt-BR" dirty="0">
                <a:solidFill>
                  <a:srgbClr val="FF0000"/>
                </a:solidFill>
              </a:rPr>
            </a:br>
            <a:r>
              <a:rPr lang="pt-BR" dirty="0">
                <a:solidFill>
                  <a:srgbClr val="00B050"/>
                </a:solidFill>
              </a:rPr>
              <a:t>C</a:t>
            </a:r>
            <a:r>
              <a:rPr lang="pt-BR" dirty="0" smtClean="0">
                <a:solidFill>
                  <a:srgbClr val="00B050"/>
                </a:solidFill>
              </a:rPr>
              <a:t>aminho prático:</a:t>
            </a:r>
            <a:r>
              <a:rPr lang="pt-BR" dirty="0" smtClean="0">
                <a:solidFill>
                  <a:srgbClr val="FF0000"/>
                </a:solidFill>
              </a:rPr>
              <a:t/>
            </a:r>
            <a:br>
              <a:rPr lang="pt-BR" dirty="0" smtClean="0">
                <a:solidFill>
                  <a:srgbClr val="FF0000"/>
                </a:solidFill>
              </a:rPr>
            </a:br>
            <a:r>
              <a:rPr lang="pt-BR" dirty="0" smtClean="0">
                <a:solidFill>
                  <a:srgbClr val="0070C0"/>
                </a:solidFill>
              </a:rPr>
              <a:t>Encontros </a:t>
            </a:r>
            <a:r>
              <a:rPr lang="pt-BR" dirty="0">
                <a:solidFill>
                  <a:srgbClr val="0070C0"/>
                </a:solidFill>
              </a:rPr>
              <a:t>de catequese</a:t>
            </a:r>
            <a:br>
              <a:rPr lang="pt-BR" dirty="0">
                <a:solidFill>
                  <a:srgbClr val="0070C0"/>
                </a:solidFill>
              </a:rPr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>Modalidades:</a:t>
            </a:r>
            <a:br>
              <a:rPr lang="pt-BR" dirty="0" smtClean="0"/>
            </a:br>
            <a:r>
              <a:rPr lang="pt-BR" dirty="0" smtClean="0"/>
              <a:t>com </a:t>
            </a:r>
            <a:r>
              <a:rPr lang="pt-BR" dirty="0"/>
              <a:t>uma </a:t>
            </a:r>
            <a:r>
              <a:rPr lang="pt-BR" dirty="0" smtClean="0"/>
              <a:t>turma ou </a:t>
            </a:r>
            <a:r>
              <a:rPr lang="pt-BR" dirty="0"/>
              <a:t>pessoais</a:t>
            </a:r>
          </a:p>
        </p:txBody>
      </p:sp>
    </p:spTree>
    <p:extLst>
      <p:ext uri="{BB962C8B-B14F-4D97-AF65-F5344CB8AC3E}">
        <p14:creationId xmlns:p14="http://schemas.microsoft.com/office/powerpoint/2010/main" val="154145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/>
          </a:bodyPr>
          <a:lstStyle/>
          <a:p>
            <a:r>
              <a:rPr lang="pt-BR" dirty="0" smtClean="0"/>
              <a:t>Modalidades:</a:t>
            </a:r>
            <a:r>
              <a:rPr lang="pt-BR" dirty="0" smtClean="0">
                <a:solidFill>
                  <a:srgbClr val="0070C0"/>
                </a:solidFill>
              </a:rPr>
              <a:t/>
            </a:r>
            <a:br>
              <a:rPr lang="pt-BR" dirty="0" smtClean="0">
                <a:solidFill>
                  <a:srgbClr val="0070C0"/>
                </a:solidFill>
              </a:rPr>
            </a:br>
            <a:r>
              <a:rPr lang="pt-BR" dirty="0" smtClean="0"/>
              <a:t>frequência</a:t>
            </a:r>
            <a:r>
              <a:rPr lang="pt-BR" dirty="0" smtClean="0">
                <a:solidFill>
                  <a:srgbClr val="0070C0"/>
                </a:solidFill>
              </a:rPr>
              <a:t> </a:t>
            </a:r>
            <a:r>
              <a:rPr lang="pt-BR" dirty="0" smtClean="0"/>
              <a:t>semanal,</a:t>
            </a:r>
            <a:br>
              <a:rPr lang="pt-BR" dirty="0" smtClean="0"/>
            </a:br>
            <a:r>
              <a:rPr lang="pt-BR" dirty="0" smtClean="0"/>
              <a:t> quinzenal, </a:t>
            </a:r>
            <a:br>
              <a:rPr lang="pt-BR" dirty="0" smtClean="0"/>
            </a:br>
            <a:r>
              <a:rPr lang="pt-BR" dirty="0" smtClean="0"/>
              <a:t>mensal ou periódica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478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r>
              <a:rPr lang="pt-BR" dirty="0" smtClean="0">
                <a:solidFill>
                  <a:srgbClr val="0070C0"/>
                </a:solidFill>
              </a:rPr>
              <a:t>Celebrações da Palavra</a:t>
            </a:r>
            <a:br>
              <a:rPr lang="pt-BR" dirty="0" smtClean="0">
                <a:solidFill>
                  <a:srgbClr val="0070C0"/>
                </a:solidFill>
              </a:rPr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apenas com os catecúmenos</a:t>
            </a:r>
            <a:br>
              <a:rPr lang="pt-BR" dirty="0" smtClean="0"/>
            </a:br>
            <a:r>
              <a:rPr lang="pt-BR" dirty="0" smtClean="0"/>
              <a:t>e </a:t>
            </a:r>
            <a:r>
              <a:rPr lang="pt-BR" dirty="0" err="1" smtClean="0"/>
              <a:t>catequizandos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6262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466730"/>
          </a:xfrm>
        </p:spPr>
        <p:txBody>
          <a:bodyPr>
            <a:normAutofit/>
          </a:bodyPr>
          <a:lstStyle/>
          <a:p>
            <a:r>
              <a:rPr lang="pt-BR" dirty="0" smtClean="0"/>
              <a:t>Modalidades:</a:t>
            </a:r>
            <a:br>
              <a:rPr lang="pt-BR" dirty="0" smtClean="0"/>
            </a:br>
            <a:r>
              <a:rPr lang="pt-BR" dirty="0" smtClean="0"/>
              <a:t>frequência semanal,</a:t>
            </a:r>
            <a:br>
              <a:rPr lang="pt-BR" dirty="0" smtClean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de preferência aos domingos</a:t>
            </a:r>
            <a:br>
              <a:rPr lang="pt-BR" dirty="0" smtClean="0"/>
            </a:br>
            <a:r>
              <a:rPr lang="pt-BR" dirty="0" smtClean="0"/>
              <a:t>ou em outro dia,</a:t>
            </a:r>
            <a:br>
              <a:rPr lang="pt-BR" dirty="0" smtClean="0"/>
            </a:br>
            <a:r>
              <a:rPr lang="pt-BR" dirty="0" smtClean="0"/>
              <a:t>ou no final </a:t>
            </a:r>
            <a:br>
              <a:rPr lang="pt-BR" dirty="0" smtClean="0"/>
            </a:br>
            <a:r>
              <a:rPr lang="pt-BR" dirty="0" smtClean="0"/>
              <a:t>do encontro de catequese</a:t>
            </a:r>
            <a:br>
              <a:rPr lang="pt-BR" dirty="0" smtClean="0"/>
            </a:br>
            <a:r>
              <a:rPr lang="pt-BR" dirty="0" smtClean="0"/>
              <a:t>ou em outros dia</a:t>
            </a:r>
            <a:br>
              <a:rPr lang="pt-BR" dirty="0" smtClean="0"/>
            </a:br>
            <a:endParaRPr lang="pt-B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38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r>
              <a:rPr lang="pt-BR" dirty="0" smtClean="0">
                <a:solidFill>
                  <a:srgbClr val="00B050"/>
                </a:solidFill>
              </a:rPr>
              <a:t>Caminho prático:</a:t>
            </a:r>
            <a:r>
              <a:rPr lang="pt-BR" dirty="0" smtClean="0">
                <a:solidFill>
                  <a:srgbClr val="0070C0"/>
                </a:solidFill>
              </a:rPr>
              <a:t/>
            </a:r>
            <a:br>
              <a:rPr lang="pt-BR" dirty="0" smtClean="0">
                <a:solidFill>
                  <a:srgbClr val="0070C0"/>
                </a:solidFill>
              </a:rPr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alternância entre </a:t>
            </a:r>
            <a:br>
              <a:rPr lang="pt-BR" dirty="0" smtClean="0"/>
            </a:br>
            <a:r>
              <a:rPr lang="pt-BR" dirty="0" smtClean="0"/>
              <a:t>encontro catequético</a:t>
            </a:r>
            <a:br>
              <a:rPr lang="pt-BR" dirty="0" smtClean="0"/>
            </a:br>
            <a:r>
              <a:rPr lang="pt-BR" dirty="0" smtClean="0"/>
              <a:t>e celebração da Palavra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5803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/>
          </a:bodyPr>
          <a:lstStyle/>
          <a:p>
            <a:r>
              <a:rPr lang="pt-BR" dirty="0" smtClean="0">
                <a:solidFill>
                  <a:srgbClr val="FF0000"/>
                </a:solidFill>
              </a:rPr>
              <a:t>INCENTIVAR COM ATOS</a:t>
            </a:r>
            <a:br>
              <a:rPr lang="pt-BR" dirty="0" smtClean="0">
                <a:solidFill>
                  <a:srgbClr val="FF0000"/>
                </a:solidFill>
              </a:rPr>
            </a:br>
            <a:r>
              <a:rPr lang="pt-BR" dirty="0" smtClean="0">
                <a:solidFill>
                  <a:srgbClr val="FF0000"/>
                </a:solidFill>
              </a:rPr>
              <a:t>LITÚRGICOS</a:t>
            </a:r>
            <a:br>
              <a:rPr lang="pt-BR" dirty="0" smtClean="0">
                <a:solidFill>
                  <a:srgbClr val="FF0000"/>
                </a:solidFill>
              </a:rPr>
            </a:br>
            <a:r>
              <a:rPr lang="pt-BR" dirty="0" smtClean="0">
                <a:solidFill>
                  <a:srgbClr val="FF0000"/>
                </a:solidFill>
              </a:rPr>
              <a:t/>
            </a:r>
            <a:br>
              <a:rPr lang="pt-BR" dirty="0" smtClean="0">
                <a:solidFill>
                  <a:srgbClr val="FF0000"/>
                </a:solidFill>
              </a:rPr>
            </a:br>
            <a:r>
              <a:rPr lang="pt-BR" dirty="0" smtClean="0">
                <a:solidFill>
                  <a:srgbClr val="00B050"/>
                </a:solidFill>
              </a:rPr>
              <a:t>Caminho prático:</a:t>
            </a:r>
            <a:br>
              <a:rPr lang="pt-BR" dirty="0" smtClean="0">
                <a:solidFill>
                  <a:srgbClr val="00B050"/>
                </a:solidFill>
              </a:rPr>
            </a:br>
            <a:r>
              <a:rPr lang="pt-BR" dirty="0" smtClean="0"/>
              <a:t>celebrações da Palavra...</a:t>
            </a:r>
            <a:br>
              <a:rPr lang="pt-BR" dirty="0" smtClean="0"/>
            </a:br>
            <a:r>
              <a:rPr lang="pt-BR" dirty="0" smtClean="0">
                <a:solidFill>
                  <a:srgbClr val="0070C0"/>
                </a:solidFill>
              </a:rPr>
              <a:t>ritos de transição</a:t>
            </a:r>
            <a:r>
              <a:rPr lang="pt-BR" dirty="0" smtClean="0">
                <a:solidFill>
                  <a:srgbClr val="FF0000"/>
                </a:solidFill>
              </a:rPr>
              <a:t/>
            </a:r>
            <a:br>
              <a:rPr lang="pt-BR" dirty="0" smtClean="0">
                <a:solidFill>
                  <a:srgbClr val="FF0000"/>
                </a:solidFill>
              </a:rPr>
            </a:br>
            <a:endParaRPr lang="pt-B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82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/>
          </a:bodyPr>
          <a:lstStyle/>
          <a:p>
            <a:r>
              <a:rPr lang="pt-BR" dirty="0" smtClean="0">
                <a:solidFill>
                  <a:srgbClr val="00B050"/>
                </a:solidFill>
              </a:rPr>
              <a:t>Modalidades:</a:t>
            </a:r>
            <a:br>
              <a:rPr lang="pt-BR" dirty="0" smtClean="0">
                <a:solidFill>
                  <a:srgbClr val="00B050"/>
                </a:solidFill>
              </a:rPr>
            </a:br>
            <a:r>
              <a:rPr lang="pt-BR" dirty="0" smtClean="0">
                <a:solidFill>
                  <a:srgbClr val="002060"/>
                </a:solidFill>
              </a:rPr>
              <a:t>nos encontros catequéticos:</a:t>
            </a:r>
            <a:br>
              <a:rPr lang="pt-BR" dirty="0" smtClean="0">
                <a:solidFill>
                  <a:srgbClr val="002060"/>
                </a:solidFill>
              </a:rPr>
            </a:br>
            <a:r>
              <a:rPr lang="pt-BR" dirty="0" smtClean="0">
                <a:solidFill>
                  <a:srgbClr val="002060"/>
                </a:solidFill>
              </a:rPr>
              <a:t/>
            </a:r>
            <a:br>
              <a:rPr lang="pt-BR" dirty="0" smtClean="0">
                <a:solidFill>
                  <a:srgbClr val="002060"/>
                </a:solidFill>
              </a:rPr>
            </a:br>
            <a:r>
              <a:rPr lang="pt-BR" dirty="0">
                <a:solidFill>
                  <a:srgbClr val="002060"/>
                </a:solidFill>
              </a:rPr>
              <a:t/>
            </a:r>
            <a:br>
              <a:rPr lang="pt-BR" dirty="0">
                <a:solidFill>
                  <a:srgbClr val="002060"/>
                </a:solidFill>
              </a:rPr>
            </a:br>
            <a:r>
              <a:rPr lang="pt-BR" dirty="0" smtClean="0">
                <a:solidFill>
                  <a:srgbClr val="002060"/>
                </a:solidFill>
              </a:rPr>
              <a:t>pela preparação </a:t>
            </a:r>
            <a:r>
              <a:rPr lang="pt-BR" dirty="0" err="1" smtClean="0">
                <a:solidFill>
                  <a:srgbClr val="002060"/>
                </a:solidFill>
              </a:rPr>
              <a:t>mistagógica</a:t>
            </a:r>
            <a:r>
              <a:rPr lang="pt-BR" dirty="0" smtClean="0">
                <a:solidFill>
                  <a:srgbClr val="002060"/>
                </a:solidFill>
              </a:rPr>
              <a:t/>
            </a:r>
            <a:br>
              <a:rPr lang="pt-BR" dirty="0" smtClean="0">
                <a:solidFill>
                  <a:srgbClr val="002060"/>
                </a:solidFill>
              </a:rPr>
            </a:br>
            <a:r>
              <a:rPr lang="pt-BR" dirty="0" smtClean="0">
                <a:solidFill>
                  <a:srgbClr val="002060"/>
                </a:solidFill>
              </a:rPr>
              <a:t>da prática de oração</a:t>
            </a:r>
            <a:br>
              <a:rPr lang="pt-BR" dirty="0" smtClean="0">
                <a:solidFill>
                  <a:srgbClr val="002060"/>
                </a:solidFill>
              </a:rPr>
            </a:br>
            <a:r>
              <a:rPr lang="pt-BR" dirty="0">
                <a:solidFill>
                  <a:srgbClr val="002060"/>
                </a:solidFill>
              </a:rPr>
              <a:t/>
            </a:r>
            <a:br>
              <a:rPr lang="pt-BR" dirty="0">
                <a:solidFill>
                  <a:srgbClr val="002060"/>
                </a:solidFill>
              </a:rPr>
            </a:br>
            <a:r>
              <a:rPr lang="pt-BR" dirty="0">
                <a:solidFill>
                  <a:srgbClr val="002060"/>
                </a:solidFill>
              </a:rPr>
              <a:t>pela </a:t>
            </a:r>
            <a:r>
              <a:rPr lang="pt-BR" dirty="0" err="1">
                <a:solidFill>
                  <a:srgbClr val="002060"/>
                </a:solidFill>
              </a:rPr>
              <a:t>mistagogia</a:t>
            </a:r>
            <a:r>
              <a:rPr lang="pt-BR" dirty="0">
                <a:solidFill>
                  <a:srgbClr val="002060"/>
                </a:solidFill>
              </a:rPr>
              <a:t> </a:t>
            </a:r>
            <a:br>
              <a:rPr lang="pt-BR" dirty="0">
                <a:solidFill>
                  <a:srgbClr val="002060"/>
                </a:solidFill>
              </a:rPr>
            </a:br>
            <a:r>
              <a:rPr lang="pt-BR" dirty="0">
                <a:solidFill>
                  <a:srgbClr val="002060"/>
                </a:solidFill>
              </a:rPr>
              <a:t>da prática da </a:t>
            </a:r>
            <a:r>
              <a:rPr lang="pt-BR" dirty="0" smtClean="0">
                <a:solidFill>
                  <a:srgbClr val="002060"/>
                </a:solidFill>
              </a:rPr>
              <a:t>oração</a:t>
            </a:r>
            <a:endParaRPr lang="pt-BR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19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rgbClr val="00B050"/>
                </a:solidFill>
              </a:rPr>
              <a:t>Modalidades:</a:t>
            </a:r>
            <a:br>
              <a:rPr lang="pt-BR" dirty="0">
                <a:solidFill>
                  <a:srgbClr val="00B050"/>
                </a:solidFill>
              </a:rPr>
            </a:br>
            <a:r>
              <a:rPr lang="pt-BR" dirty="0">
                <a:solidFill>
                  <a:srgbClr val="002060"/>
                </a:solidFill>
              </a:rPr>
              <a:t>nos encontros catequéticos:</a:t>
            </a:r>
            <a:br>
              <a:rPr lang="pt-BR" dirty="0">
                <a:solidFill>
                  <a:srgbClr val="002060"/>
                </a:solidFill>
              </a:rPr>
            </a:br>
            <a:r>
              <a:rPr lang="pt-BR" dirty="0">
                <a:solidFill>
                  <a:srgbClr val="002060"/>
                </a:solidFill>
              </a:rPr>
              <a:t/>
            </a:r>
            <a:br>
              <a:rPr lang="pt-BR" dirty="0">
                <a:solidFill>
                  <a:srgbClr val="002060"/>
                </a:solidFill>
              </a:rPr>
            </a:br>
            <a: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pela preparação </a:t>
            </a:r>
            <a:r>
              <a:rPr lang="pt-BR" sz="4400" kern="1200" dirty="0" err="1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mistagógica</a:t>
            </a:r>
            <a: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b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/>
            </a:r>
            <a:b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pt-BR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para </a:t>
            </a:r>
            <a:r>
              <a:rPr lang="pt-BR" dirty="0" smtClean="0">
                <a:solidFill>
                  <a:srgbClr val="002060"/>
                </a:solidFill>
              </a:rPr>
              <a:t>as celebrações da Palavra</a:t>
            </a:r>
            <a:br>
              <a:rPr lang="pt-BR" dirty="0" smtClean="0">
                <a:solidFill>
                  <a:srgbClr val="002060"/>
                </a:solidFill>
              </a:rPr>
            </a:br>
            <a:r>
              <a:rPr lang="pt-BR" dirty="0" smtClean="0">
                <a:solidFill>
                  <a:srgbClr val="002060"/>
                </a:solidFill>
              </a:rPr>
              <a:t>para os ritos de transição</a:t>
            </a:r>
            <a:br>
              <a:rPr lang="pt-BR" dirty="0" smtClean="0">
                <a:solidFill>
                  <a:srgbClr val="002060"/>
                </a:solidFill>
              </a:rPr>
            </a:br>
            <a:r>
              <a:rPr lang="pt-BR" dirty="0" smtClean="0">
                <a:solidFill>
                  <a:srgbClr val="002060"/>
                </a:solidFill>
              </a:rPr>
              <a:t>para a celebração da comunidade</a:t>
            </a:r>
            <a:br>
              <a:rPr lang="pt-BR" dirty="0" smtClean="0">
                <a:solidFill>
                  <a:srgbClr val="002060"/>
                </a:solidFill>
              </a:rPr>
            </a:br>
            <a:r>
              <a:rPr lang="pt-BR" dirty="0" smtClean="0">
                <a:solidFill>
                  <a:srgbClr val="002060"/>
                </a:solidFill>
              </a:rPr>
              <a:t>para a Eucaristia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4973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/>
          </a:bodyPr>
          <a:lstStyle/>
          <a:p>
            <a:r>
              <a:rPr lang="pt-BR" dirty="0" smtClean="0">
                <a:solidFill>
                  <a:srgbClr val="00B050"/>
                </a:solidFill>
              </a:rPr>
              <a:t>Modalidades:</a:t>
            </a:r>
            <a:br>
              <a:rPr lang="pt-BR" dirty="0" smtClean="0">
                <a:solidFill>
                  <a:srgbClr val="00B050"/>
                </a:solidFill>
              </a:rPr>
            </a:br>
            <a:r>
              <a:rPr lang="pt-BR" dirty="0" smtClean="0">
                <a:solidFill>
                  <a:srgbClr val="002060"/>
                </a:solidFill>
              </a:rPr>
              <a:t>pela </a:t>
            </a:r>
            <a:r>
              <a:rPr lang="pt-BR" dirty="0" err="1">
                <a:solidFill>
                  <a:srgbClr val="002060"/>
                </a:solidFill>
              </a:rPr>
              <a:t>mistagogia</a:t>
            </a:r>
            <a:r>
              <a:rPr lang="pt-BR" dirty="0">
                <a:solidFill>
                  <a:srgbClr val="002060"/>
                </a:solidFill>
              </a:rPr>
              <a:t> </a:t>
            </a:r>
            <a:r>
              <a:rPr lang="pt-BR" dirty="0" smtClean="0">
                <a:solidFill>
                  <a:srgbClr val="002060"/>
                </a:solidFill>
              </a:rPr>
              <a:t>da própria </a:t>
            </a:r>
            <a:br>
              <a:rPr lang="pt-BR" dirty="0" smtClean="0">
                <a:solidFill>
                  <a:srgbClr val="002060"/>
                </a:solidFill>
              </a:rPr>
            </a:br>
            <a:r>
              <a:rPr lang="pt-BR" dirty="0" smtClean="0">
                <a:solidFill>
                  <a:srgbClr val="002060"/>
                </a:solidFill>
              </a:rPr>
              <a:t>participação ativa:</a:t>
            </a:r>
            <a:br>
              <a:rPr lang="pt-BR" dirty="0" smtClean="0">
                <a:solidFill>
                  <a:srgbClr val="002060"/>
                </a:solidFill>
              </a:rPr>
            </a:br>
            <a:r>
              <a:rPr lang="pt-BR" dirty="0">
                <a:solidFill>
                  <a:srgbClr val="002060"/>
                </a:solidFill>
              </a:rPr>
              <a:t/>
            </a:r>
            <a:br>
              <a:rPr lang="pt-BR" dirty="0">
                <a:solidFill>
                  <a:srgbClr val="002060"/>
                </a:solidFill>
              </a:rPr>
            </a:br>
            <a:r>
              <a:rPr lang="pt-BR" dirty="0" smtClean="0">
                <a:solidFill>
                  <a:srgbClr val="002060"/>
                </a:solidFill>
              </a:rPr>
              <a:t>nas celebrações da Palavra</a:t>
            </a:r>
            <a:br>
              <a:rPr lang="pt-BR" dirty="0" smtClean="0">
                <a:solidFill>
                  <a:srgbClr val="002060"/>
                </a:solidFill>
              </a:rPr>
            </a:br>
            <a:r>
              <a:rPr lang="pt-BR" dirty="0" smtClean="0">
                <a:solidFill>
                  <a:srgbClr val="002060"/>
                </a:solidFill>
              </a:rPr>
              <a:t>nas celebrações </a:t>
            </a:r>
            <a:r>
              <a:rPr lang="pt-BR" dirty="0">
                <a:solidFill>
                  <a:srgbClr val="002060"/>
                </a:solidFill>
              </a:rPr>
              <a:t>de </a:t>
            </a:r>
            <a:r>
              <a:rPr lang="pt-BR" dirty="0" smtClean="0">
                <a:solidFill>
                  <a:srgbClr val="002060"/>
                </a:solidFill>
              </a:rPr>
              <a:t>transição</a:t>
            </a:r>
            <a:br>
              <a:rPr lang="pt-BR" dirty="0" smtClean="0">
                <a:solidFill>
                  <a:srgbClr val="002060"/>
                </a:solidFill>
              </a:rPr>
            </a:br>
            <a:r>
              <a:rPr lang="pt-BR" dirty="0" smtClean="0">
                <a:solidFill>
                  <a:srgbClr val="002060"/>
                </a:solidFill>
              </a:rPr>
              <a:t>nas celebrações da comunidade </a:t>
            </a:r>
            <a:br>
              <a:rPr lang="pt-BR" dirty="0" smtClean="0">
                <a:solidFill>
                  <a:srgbClr val="002060"/>
                </a:solidFill>
              </a:rPr>
            </a:br>
            <a:r>
              <a:rPr lang="pt-BR" dirty="0" smtClean="0">
                <a:solidFill>
                  <a:srgbClr val="002060"/>
                </a:solidFill>
              </a:rPr>
              <a:t>na Eucaristia</a:t>
            </a:r>
            <a:br>
              <a:rPr lang="pt-BR" dirty="0" smtClean="0">
                <a:solidFill>
                  <a:srgbClr val="002060"/>
                </a:solidFill>
              </a:rPr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9975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r>
              <a:rPr lang="pt-BR" dirty="0" smtClean="0">
                <a:solidFill>
                  <a:srgbClr val="FF0000"/>
                </a:solidFill>
              </a:rPr>
              <a:t>INTRODUZIR</a:t>
            </a:r>
            <a:br>
              <a:rPr lang="pt-BR" dirty="0" smtClean="0">
                <a:solidFill>
                  <a:srgbClr val="FF0000"/>
                </a:solidFill>
              </a:rPr>
            </a:br>
            <a:r>
              <a:rPr lang="pt-BR" dirty="0" smtClean="0">
                <a:solidFill>
                  <a:srgbClr val="FF0000"/>
                </a:solidFill>
              </a:rPr>
              <a:t>GRADATIVAMENTE </a:t>
            </a:r>
            <a:br>
              <a:rPr lang="pt-BR" dirty="0" smtClean="0">
                <a:solidFill>
                  <a:srgbClr val="FF0000"/>
                </a:solidFill>
              </a:rPr>
            </a:br>
            <a:r>
              <a:rPr lang="pt-BR" dirty="0" smtClean="0">
                <a:solidFill>
                  <a:srgbClr val="FF0000"/>
                </a:solidFill>
              </a:rPr>
              <a:t>NA LITURGIA DA COMUNIDADE</a:t>
            </a:r>
            <a:br>
              <a:rPr lang="pt-BR" dirty="0" smtClean="0">
                <a:solidFill>
                  <a:srgbClr val="FF0000"/>
                </a:solidFill>
              </a:rPr>
            </a:br>
            <a:r>
              <a:rPr lang="pt-BR" dirty="0">
                <a:solidFill>
                  <a:srgbClr val="FF0000"/>
                </a:solidFill>
              </a:rPr>
              <a:t/>
            </a:r>
            <a:br>
              <a:rPr lang="pt-BR" dirty="0">
                <a:solidFill>
                  <a:srgbClr val="FF0000"/>
                </a:solidFill>
              </a:rPr>
            </a:br>
            <a:r>
              <a:rPr lang="pt-BR" dirty="0" smtClean="0"/>
              <a:t>participação gradativa</a:t>
            </a:r>
            <a:br>
              <a:rPr lang="pt-BR" dirty="0" smtClean="0"/>
            </a:br>
            <a:r>
              <a:rPr lang="pt-BR" dirty="0" smtClean="0"/>
              <a:t>na liturgia da Palavra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55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r>
              <a:rPr lang="pt-BR" dirty="0" smtClean="0">
                <a:solidFill>
                  <a:srgbClr val="0070C0"/>
                </a:solidFill>
              </a:rPr>
              <a:t>Participação ativa e frutuosa</a:t>
            </a:r>
            <a:br>
              <a:rPr lang="pt-BR" dirty="0" smtClean="0">
                <a:solidFill>
                  <a:srgbClr val="0070C0"/>
                </a:solidFill>
              </a:rPr>
            </a:br>
            <a:r>
              <a:rPr lang="pt-BR" dirty="0">
                <a:solidFill>
                  <a:srgbClr val="0070C0"/>
                </a:solidFill>
              </a:rPr>
              <a:t/>
            </a:r>
            <a:br>
              <a:rPr lang="pt-BR" dirty="0">
                <a:solidFill>
                  <a:srgbClr val="0070C0"/>
                </a:solidFill>
              </a:rPr>
            </a:br>
            <a:r>
              <a:rPr lang="pt-BR" dirty="0" smtClean="0">
                <a:solidFill>
                  <a:srgbClr val="0070C0"/>
                </a:solidFill>
              </a:rPr>
              <a:t>e não ministerial</a:t>
            </a:r>
            <a:endParaRPr lang="pt-B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1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/>
          <a:lstStyle/>
          <a:p>
            <a:r>
              <a:rPr lang="pt-BR" dirty="0" smtClean="0">
                <a:solidFill>
                  <a:srgbClr val="FF0000"/>
                </a:solidFill>
              </a:rPr>
              <a:t>INTRODUZIR NA CARIDADE</a:t>
            </a:r>
            <a:br>
              <a:rPr lang="pt-BR" dirty="0" smtClean="0">
                <a:solidFill>
                  <a:srgbClr val="FF0000"/>
                </a:solidFill>
              </a:rPr>
            </a:br>
            <a:r>
              <a:rPr lang="pt-BR" dirty="0">
                <a:solidFill>
                  <a:srgbClr val="00B050"/>
                </a:solidFill>
              </a:rPr>
              <a:t/>
            </a:r>
            <a:br>
              <a:rPr lang="pt-BR" dirty="0">
                <a:solidFill>
                  <a:srgbClr val="00B050"/>
                </a:solidFill>
              </a:rPr>
            </a:br>
            <a:r>
              <a:rPr lang="pt-BR" dirty="0" smtClean="0">
                <a:solidFill>
                  <a:srgbClr val="00B050"/>
                </a:solidFill>
              </a:rPr>
              <a:t>Caminho prático?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77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87</Words>
  <Application>Microsoft Office PowerPoint</Application>
  <PresentationFormat>Apresentação na tela (4:3)</PresentationFormat>
  <Paragraphs>25</Paragraphs>
  <Slides>24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5" baseType="lpstr">
      <vt:lpstr>Tema do Office</vt:lpstr>
      <vt:lpstr>O  TEMPO MAIOR  DE INICIAÇÃO À VIDA CRISTÃ</vt:lpstr>
      <vt:lpstr> o segundo tempo  da catequese de iniciação  é chamado   TEMPO DO CATECUMENATO  ou DE CATEQUESE  ou, ainda,  DE APROFUNDAMENTO </vt:lpstr>
      <vt:lpstr>Este tempo é precedido pelo despertar da fé,  da conversão  e do senso eclesial,  e pela  celebração da primeira etapa </vt:lpstr>
      <vt:lpstr>Celebração de entrada  (ou acolhida) para o tempo de catequese</vt:lpstr>
      <vt:lpstr>Poderia ser chamada também, pelas dioceses,  CELEBRAÇÃO DE ACOLHIDA NA IGREJA</vt:lpstr>
      <vt:lpstr>0s candidatos ao Batismo  passam a ser chamados catecúmenos   (numa tradução literal,  os que estão sendo introduzidos  na escuta da Palavra) </vt:lpstr>
      <vt:lpstr>[Os já batizados são chamados de catequizandos]</vt:lpstr>
      <vt:lpstr>Desse momento em diante,  nas palavras do RICA,  são “cercados pelo amor  e a proteção da Mãe Igreja”   e entendidos como  “pertencendo aos seus e unidos a ela”,  os catecúmenos  “já fazem parte da família de Cristo”</vt:lpstr>
      <vt:lpstr>[Os catequizandos já fazem parte de Igreja pelo Batismo...  ...são recebidos como membros da comunidade]  </vt:lpstr>
      <vt:lpstr>EXPERIÊNCIA DA FRATERNIDADE E  A MENTALIDADE  DOS CRISTÃOS  Caminho prático: aproximação e entrosamento  com pessoas da comunidade</vt:lpstr>
      <vt:lpstr>EXPERIMENTAR A FRATERNIDADE DA COMUNIDADE E PARTICIPAR DE SUA VIDA  Caminho prático?</vt:lpstr>
      <vt:lpstr>Os catecúmenos e catequizandos “são alimentados pela Igreja  com a Palavra de Deus...   e incentivados  por atos litúrgicos” </vt:lpstr>
      <vt:lpstr>ALIMENTAR  COM A PALAVRA DE DEUS  Caminho prático: Encontros de catequese  Modalidades: com uma turma ou pessoais</vt:lpstr>
      <vt:lpstr>Modalidades: frequência semanal,  quinzenal,  mensal ou periódica</vt:lpstr>
      <vt:lpstr>Celebrações da Palavra  apenas com os catecúmenos e catequizandos</vt:lpstr>
      <vt:lpstr>Modalidades: frequência semanal,  de preferência aos domingos ou em outro dia, ou no final  do encontro de catequese ou em outros dia </vt:lpstr>
      <vt:lpstr>Caminho prático:  alternância entre  encontro catequético e celebração da Palavra</vt:lpstr>
      <vt:lpstr>INCENTIVAR COM ATOS LITÚRGICOS  Caminho prático: celebrações da Palavra... ritos de transição </vt:lpstr>
      <vt:lpstr>Modalidades: nos encontros catequéticos:   pela preparação mistagógica da prática de oração  pela mistagogia  da prática da oração</vt:lpstr>
      <vt:lpstr>Modalidades: nos encontros catequéticos:  pela preparação mistagógica   para as celebrações da Palavra para os ritos de transição para a celebração da comunidade para a Eucaristia</vt:lpstr>
      <vt:lpstr>Modalidades: pela mistagogia da própria  participação ativa:  nas celebrações da Palavra nas celebrações de transição nas celebrações da comunidade  na Eucaristia </vt:lpstr>
      <vt:lpstr>INTRODUZIR GRADATIVAMENTE  NA LITURGIA DA COMUNIDADE  participação gradativa na liturgia da Palavra</vt:lpstr>
      <vt:lpstr>Participação ativa e frutuosa  e não ministerial</vt:lpstr>
      <vt:lpstr>INTRODUZIR NA CARIDADE  Caminho prático?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RAFAEL</dc:creator>
  <cp:lastModifiedBy>RAFAEL</cp:lastModifiedBy>
  <cp:revision>15</cp:revision>
  <dcterms:created xsi:type="dcterms:W3CDTF">2021-06-26T13:27:08Z</dcterms:created>
  <dcterms:modified xsi:type="dcterms:W3CDTF">2021-06-26T16:42:56Z</dcterms:modified>
</cp:coreProperties>
</file>