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349" r:id="rId4"/>
    <p:sldId id="346" r:id="rId5"/>
    <p:sldId id="348" r:id="rId6"/>
    <p:sldId id="347" r:id="rId7"/>
    <p:sldId id="298" r:id="rId8"/>
    <p:sldId id="328" r:id="rId9"/>
    <p:sldId id="353" r:id="rId10"/>
    <p:sldId id="260" r:id="rId11"/>
    <p:sldId id="324" r:id="rId12"/>
    <p:sldId id="261" r:id="rId13"/>
    <p:sldId id="300" r:id="rId14"/>
    <p:sldId id="296" r:id="rId15"/>
    <p:sldId id="295" r:id="rId16"/>
    <p:sldId id="297" r:id="rId17"/>
    <p:sldId id="299" r:id="rId18"/>
    <p:sldId id="301" r:id="rId19"/>
    <p:sldId id="262" r:id="rId20"/>
    <p:sldId id="263" r:id="rId21"/>
    <p:sldId id="293" r:id="rId22"/>
    <p:sldId id="292" r:id="rId23"/>
    <p:sldId id="286" r:id="rId24"/>
    <p:sldId id="287" r:id="rId25"/>
    <p:sldId id="281" r:id="rId26"/>
    <p:sldId id="283" r:id="rId27"/>
    <p:sldId id="288" r:id="rId28"/>
    <p:sldId id="294" r:id="rId29"/>
    <p:sldId id="289" r:id="rId30"/>
    <p:sldId id="284" r:id="rId31"/>
    <p:sldId id="290" r:id="rId32"/>
    <p:sldId id="265" r:id="rId33"/>
    <p:sldId id="291" r:id="rId34"/>
    <p:sldId id="266" r:id="rId35"/>
    <p:sldId id="351" r:id="rId36"/>
    <p:sldId id="267" r:id="rId37"/>
    <p:sldId id="268" r:id="rId38"/>
    <p:sldId id="272" r:id="rId39"/>
    <p:sldId id="325" r:id="rId40"/>
    <p:sldId id="343" r:id="rId41"/>
    <p:sldId id="344" r:id="rId42"/>
    <p:sldId id="345" r:id="rId43"/>
    <p:sldId id="269" r:id="rId44"/>
    <p:sldId id="270" r:id="rId45"/>
    <p:sldId id="277" r:id="rId46"/>
    <p:sldId id="276" r:id="rId47"/>
    <p:sldId id="350" r:id="rId48"/>
    <p:sldId id="271" r:id="rId49"/>
    <p:sldId id="273" r:id="rId50"/>
    <p:sldId id="274" r:id="rId51"/>
    <p:sldId id="278" r:id="rId52"/>
    <p:sldId id="279" r:id="rId53"/>
    <p:sldId id="280" r:id="rId54"/>
    <p:sldId id="282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26" r:id="rId71"/>
    <p:sldId id="318" r:id="rId72"/>
    <p:sldId id="319" r:id="rId73"/>
    <p:sldId id="320" r:id="rId74"/>
    <p:sldId id="321" r:id="rId75"/>
    <p:sldId id="322" r:id="rId76"/>
    <p:sldId id="323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52" r:id="rId9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254D6-8F08-4C79-8653-6EBAEBDA0A66}" type="datetimeFigureOut">
              <a:rPr lang="pt-BR" smtClean="0"/>
              <a:pPr/>
              <a:t>27/08/2021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D0A16-14EC-4393-B152-772914D155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t-B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3º TEMPO</a:t>
            </a:r>
            <a:br>
              <a:rPr lang="pt-B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t-B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PURIFICAÇÃO E ILUMINAÇÃO</a:t>
            </a:r>
            <a:br>
              <a:rPr lang="pt-B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pt-B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segunda etapa</a:t>
            </a:r>
            <a:endParaRPr lang="pt-BR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Espaço Reservado para Conteúdo 3" descr="logo final IV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2285992"/>
            <a:ext cx="3457559" cy="40544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7772400" cy="3000395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INICIAÇÃO À VIDA CRISTÃ </a:t>
            </a:r>
            <a:br>
              <a:rPr lang="pt-BR" b="1" dirty="0" smtClean="0"/>
            </a:br>
            <a:r>
              <a:rPr lang="pt-BR" b="1" dirty="0" smtClean="0"/>
              <a:t>DE INSPIRAÇÃO CATECUMENAL</a:t>
            </a:r>
            <a:br>
              <a:rPr lang="pt-BR" b="1" dirty="0" smtClean="0"/>
            </a:br>
            <a:r>
              <a:rPr lang="pt-BR" sz="4000" b="1" dirty="0" smtClean="0"/>
              <a:t/>
            </a:r>
            <a:br>
              <a:rPr lang="pt-BR" sz="4000" b="1" dirty="0" smtClean="0"/>
            </a:br>
            <a:r>
              <a:rPr lang="pt-BR" sz="3200" b="1" dirty="0" smtClean="0"/>
              <a:t>ANIMAÇÃO BÍBLICO-CATEQUÉTICA</a:t>
            </a:r>
            <a:br>
              <a:rPr lang="pt-BR" sz="3200" b="1" dirty="0" smtClean="0"/>
            </a:br>
            <a:r>
              <a:rPr lang="pt-BR" sz="3100" b="1" dirty="0" smtClean="0"/>
              <a:t>ARQUIDIOCESE DE LONDRINA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7290" y="4143380"/>
            <a:ext cx="6400800" cy="1752600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A ARQUIDIOCESE DE LONDRINA EM CONSTANTE CONVERSÃO PASTORAL PARA ANUNCIAR O EVANGELHO!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b="1" dirty="0" smtClean="0"/>
              <a:t>PROVOCAÇÕES QUE ESTE TEMPO CAUSA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ESTILO CATECUMENAL: CONFERIR XVII PLANO DA ARQUIDIOCESE (</a:t>
            </a:r>
            <a:r>
              <a:rPr lang="pt-BR" dirty="0" err="1" smtClean="0"/>
              <a:t>pg</a:t>
            </a:r>
            <a:r>
              <a:rPr lang="pt-BR" dirty="0" smtClean="0"/>
              <a:t> 41, 2.2.1)</a:t>
            </a:r>
          </a:p>
          <a:p>
            <a:pPr>
              <a:buNone/>
            </a:pPr>
            <a:r>
              <a:rPr lang="pt-BR" dirty="0" smtClean="0"/>
              <a:t>= </a:t>
            </a:r>
            <a:r>
              <a:rPr lang="pt-BR" dirty="0" err="1" smtClean="0"/>
              <a:t>gradualidade</a:t>
            </a:r>
            <a:r>
              <a:rPr lang="pt-BR" dirty="0" smtClean="0"/>
              <a:t>, amadurecimento, graça X pressa, ignorância, </a:t>
            </a:r>
            <a:r>
              <a:rPr lang="pt-BR" dirty="0" err="1" smtClean="0"/>
              <a:t>sacramentalismo</a:t>
            </a:r>
            <a:r>
              <a:rPr lang="pt-BR" dirty="0" smtClean="0"/>
              <a:t> =&gt; 3 Etapas e 4 Tempos: RITOS DE PASSAGEM;</a:t>
            </a:r>
          </a:p>
          <a:p>
            <a:r>
              <a:rPr lang="pt-BR" dirty="0" smtClean="0"/>
              <a:t>ATÉ AQUI, O PERCURSO PASSOU PELOS TEMPOS DO PRÉ-CATECUMENATO E DO CATECUMENATO;</a:t>
            </a:r>
          </a:p>
          <a:p>
            <a:r>
              <a:rPr lang="pt-BR" dirty="0" smtClean="0"/>
              <a:t>P. e IL.: TEMPO ESSENCIAMENTE CELEBRATIVO: AS PREPARAÇÕES E OS SACRAMENTOS;</a:t>
            </a:r>
          </a:p>
          <a:p>
            <a:pPr algn="ctr"/>
            <a:r>
              <a:rPr lang="pt-BR" b="1" dirty="0" smtClean="0">
                <a:solidFill>
                  <a:srgbClr val="FF0000"/>
                </a:solidFill>
              </a:rPr>
              <a:t>VIGILIA PASCAL: </a:t>
            </a:r>
          </a:p>
          <a:p>
            <a:pPr algn="ctr">
              <a:buNone/>
            </a:pPr>
            <a:r>
              <a:rPr lang="pt-BR" b="1" dirty="0" smtClean="0">
                <a:solidFill>
                  <a:srgbClr val="FF0000"/>
                </a:solidFill>
              </a:rPr>
              <a:t>CELEBRAÇÃO E RENOVAÇÃO DOS SACRAMENTOS;</a:t>
            </a:r>
          </a:p>
          <a:p>
            <a:r>
              <a:rPr lang="pt-BR" dirty="0" smtClean="0"/>
              <a:t>CONVERSÃO: NECESSÁRIA À ADMISSÃO AOS SACRAMENTOS: CONFERIR INTRODUÇÃO DO NCJ;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85728"/>
            <a:ext cx="8329642" cy="6286544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RICA: CONFERIR XVII PLANO DA ARQUIDIOCESE (</a:t>
            </a:r>
            <a:r>
              <a:rPr lang="pt-BR" dirty="0" err="1" smtClean="0"/>
              <a:t>pg</a:t>
            </a:r>
            <a:r>
              <a:rPr lang="pt-BR" dirty="0" smtClean="0"/>
              <a:t> 41, 2.2.3);</a:t>
            </a:r>
          </a:p>
          <a:p>
            <a:r>
              <a:rPr lang="pt-BR" dirty="0" smtClean="0"/>
              <a:t>CATEQUESE E LITURGIA: O CATEQUISTA PRECISA SER UM MISTAGOGO, DESPERTAR O SENTIDO DO TEMPO E DO LUGAR SAGRADOS;</a:t>
            </a:r>
          </a:p>
          <a:p>
            <a:r>
              <a:rPr lang="pt-BR" dirty="0" smtClean="0"/>
              <a:t>DESENVOLVER A RITUALIDADE x RITUALISMO MECÂNICO E VAZIO;</a:t>
            </a:r>
          </a:p>
          <a:p>
            <a:r>
              <a:rPr lang="pt-BR" b="1" dirty="0" smtClean="0"/>
              <a:t>CATEQUESE MATRIMONIAL</a:t>
            </a:r>
            <a:r>
              <a:rPr lang="pt-BR" dirty="0" smtClean="0"/>
              <a:t> COM NOIVOS E </a:t>
            </a:r>
            <a:r>
              <a:rPr lang="pt-BR" b="1" dirty="0" smtClean="0"/>
              <a:t>CATEQUESE BATISMAL </a:t>
            </a:r>
            <a:r>
              <a:rPr lang="pt-BR" dirty="0" smtClean="0"/>
              <a:t>COM PAIS E PADRINHOS DE BATISMO (PASTORAL FAMILIAR): </a:t>
            </a:r>
            <a:r>
              <a:rPr lang="pt-BR" b="1" dirty="0" smtClean="0">
                <a:solidFill>
                  <a:srgbClr val="FF0000"/>
                </a:solidFill>
              </a:rPr>
              <a:t>DO CURSO AO PERCURSO</a:t>
            </a:r>
            <a:r>
              <a:rPr lang="pt-BR" dirty="0" smtClean="0"/>
              <a:t>;</a:t>
            </a:r>
          </a:p>
          <a:p>
            <a:pPr>
              <a:buNone/>
            </a:pPr>
            <a:r>
              <a:rPr lang="pt-BR" dirty="0" smtClean="0"/>
              <a:t>= A COMUNIDADE É RESPONSÁVEL PELA INICIAÇÃO:</a:t>
            </a:r>
          </a:p>
          <a:p>
            <a:r>
              <a:rPr lang="pt-BR" b="1" dirty="0" smtClean="0">
                <a:solidFill>
                  <a:srgbClr val="FF0000"/>
                </a:solidFill>
              </a:rPr>
              <a:t>INTRODUTORES</a:t>
            </a:r>
            <a:r>
              <a:rPr lang="pt-BR" dirty="0" smtClean="0"/>
              <a:t>: ACOLHIDA E ACOMPANHAMENTO PERSONALIZADO;</a:t>
            </a:r>
          </a:p>
          <a:p>
            <a:r>
              <a:rPr lang="pt-BR" b="1" dirty="0" smtClean="0">
                <a:solidFill>
                  <a:srgbClr val="FF0000"/>
                </a:solidFill>
              </a:rPr>
              <a:t>EXPERIÊNCIA PASTORAL </a:t>
            </a:r>
            <a:r>
              <a:rPr lang="pt-BR" dirty="0" smtClean="0"/>
              <a:t>NA ÚLTIMA ETAPA (EUCARÍSTICA). SETOR JUVENIL;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00792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QUERIGMA (1º ANÚNCIO-REINICIAÇÃO-PARÓQUIA MISSIONÁRIA) E MISTAGOGIA NÃO SÃO APENAS TEMPOS. CONFERIR XVII PLANO DA ARQUIDIOCESE (</a:t>
            </a:r>
            <a:r>
              <a:rPr lang="pt-BR" dirty="0" err="1" smtClean="0"/>
              <a:t>pg</a:t>
            </a:r>
            <a:r>
              <a:rPr lang="pt-BR" dirty="0" smtClean="0"/>
              <a:t> 41, 2.1.1 E </a:t>
            </a:r>
            <a:r>
              <a:rPr lang="pt-BR" dirty="0" err="1" smtClean="0"/>
              <a:t>pg</a:t>
            </a:r>
            <a:r>
              <a:rPr lang="pt-BR" dirty="0" smtClean="0"/>
              <a:t> 42, 2.3.3);</a:t>
            </a:r>
          </a:p>
          <a:p>
            <a:r>
              <a:rPr lang="pt-BR" dirty="0" smtClean="0"/>
              <a:t>MISTÉRIO PASCAL;</a:t>
            </a:r>
          </a:p>
          <a:p>
            <a:r>
              <a:rPr lang="pt-BR" sz="3100" dirty="0" smtClean="0"/>
              <a:t>DOMINGO COMO PÁSCOA SEMANAL (O DIA DO SENHOR E NÃO FINAL DE SEMANA): NÃO É O DIA QUE DEDICAMOS AO SENHOR, MAS O DIA QUE ELE FEZ PARA NÓS (</a:t>
            </a:r>
            <a:r>
              <a:rPr lang="pt-BR" sz="3100" dirty="0" err="1" smtClean="0"/>
              <a:t>Sl</a:t>
            </a:r>
            <a:r>
              <a:rPr lang="pt-BR" sz="3100" dirty="0" smtClean="0"/>
              <a:t> 117/118). CONFERIR XVII PLANO DA ARQUIDIOCESE (</a:t>
            </a:r>
            <a:r>
              <a:rPr lang="pt-BR" sz="3100" dirty="0" err="1" smtClean="0"/>
              <a:t>pg</a:t>
            </a:r>
            <a:r>
              <a:rPr lang="pt-BR" sz="3100" dirty="0" smtClean="0"/>
              <a:t> 41, 2.1.2)</a:t>
            </a:r>
            <a:r>
              <a:rPr lang="pt-BR" dirty="0" smtClean="0"/>
              <a:t>;</a:t>
            </a:r>
          </a:p>
          <a:p>
            <a:r>
              <a:rPr lang="pt-BR" dirty="0" smtClean="0"/>
              <a:t>A TAREFA Nº 1 DA IGREJA É INICIAR AS PESSOAS NA VIDA CRISTÃ, TRANSMITIR A FÉ: COMO ESTÃO AS REUNIÕES DAS </a:t>
            </a:r>
            <a:r>
              <a:rPr lang="pt-BR" dirty="0" err="1" smtClean="0"/>
              <a:t>PGMs</a:t>
            </a:r>
            <a:r>
              <a:rPr lang="pt-BR" dirty="0" smtClean="0"/>
              <a:t>?;</a:t>
            </a:r>
          </a:p>
          <a:p>
            <a:r>
              <a:rPr lang="pt-BR" dirty="0" smtClean="0"/>
              <a:t>LEITURA ORANTE: CONFERIR XVII PLANO DA ARQUIDIOCESE (</a:t>
            </a:r>
            <a:r>
              <a:rPr lang="pt-BR" dirty="0" err="1" smtClean="0"/>
              <a:t>pg</a:t>
            </a:r>
            <a:r>
              <a:rPr lang="pt-BR" dirty="0" smtClean="0"/>
              <a:t> 41, 2.1.3)</a:t>
            </a:r>
          </a:p>
          <a:p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ANIMAÇÃO BÍBLICO-CATEQUÉTICA</a:t>
            </a:r>
            <a:br>
              <a:rPr lang="pt-BR" b="1" dirty="0" smtClean="0"/>
            </a:br>
            <a:r>
              <a:rPr lang="pt-BR" b="1" dirty="0" smtClean="0"/>
              <a:t>como  Ação Evangelizadora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Autofit/>
          </a:bodyPr>
          <a:lstStyle/>
          <a:p>
            <a:r>
              <a:rPr lang="pt-BR" sz="3500" dirty="0" smtClean="0"/>
              <a:t>Comissão de IVC (uma quinta-feira por mês);</a:t>
            </a:r>
          </a:p>
          <a:p>
            <a:r>
              <a:rPr lang="pt-BR" sz="3500" dirty="0" smtClean="0"/>
              <a:t>Equipe das coordenações </a:t>
            </a:r>
            <a:r>
              <a:rPr lang="pt-BR" sz="3500" dirty="0" err="1" smtClean="0"/>
              <a:t>decanais</a:t>
            </a:r>
            <a:r>
              <a:rPr lang="pt-BR" sz="3500" dirty="0" smtClean="0"/>
              <a:t> de catequese (toda primeira segunda-feira);</a:t>
            </a:r>
          </a:p>
          <a:p>
            <a:r>
              <a:rPr lang="pt-BR" sz="3500" dirty="0" smtClean="0"/>
              <a:t>Formadores (Escolas catequéticas paroquiais e </a:t>
            </a:r>
            <a:r>
              <a:rPr lang="pt-BR" sz="3500" dirty="0" err="1" smtClean="0"/>
              <a:t>decanais</a:t>
            </a:r>
            <a:r>
              <a:rPr lang="pt-BR" sz="3500" dirty="0" smtClean="0"/>
              <a:t>, de aprofundamento);</a:t>
            </a:r>
          </a:p>
          <a:p>
            <a:r>
              <a:rPr lang="pt-BR" sz="3500" dirty="0" smtClean="0"/>
              <a:t>Coordenações Paroquiais de catequese.</a:t>
            </a:r>
            <a:endParaRPr lang="pt-BR" sz="3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b="1" dirty="0" smtClean="0"/>
              <a:t>DIFERENÇAS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5400" b="1" dirty="0" smtClean="0"/>
              <a:t>Catecúmeno</a:t>
            </a:r>
          </a:p>
          <a:p>
            <a:pPr algn="ctr">
              <a:buNone/>
            </a:pPr>
            <a:r>
              <a:rPr lang="pt-BR" sz="5400" dirty="0" smtClean="0"/>
              <a:t> </a:t>
            </a:r>
            <a:r>
              <a:rPr lang="pt-BR" sz="4800" dirty="0" smtClean="0"/>
              <a:t>Aquele que será batizado</a:t>
            </a:r>
            <a:endParaRPr lang="pt-BR" sz="5400" dirty="0" smtClean="0"/>
          </a:p>
          <a:p>
            <a:pPr algn="ctr"/>
            <a:r>
              <a:rPr lang="pt-BR" sz="5400" b="1" dirty="0" smtClean="0"/>
              <a:t>Catequizando</a:t>
            </a:r>
          </a:p>
          <a:p>
            <a:pPr algn="ctr">
              <a:buNone/>
            </a:pPr>
            <a:r>
              <a:rPr lang="pt-BR" sz="4800" dirty="0" smtClean="0"/>
              <a:t>Aquele que já foi batizado e continua a iniciação</a:t>
            </a:r>
            <a:endParaRPr lang="pt-B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Nossa organização catecumenal com os juvenis: “No Caminho com Jesus”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71612"/>
            <a:ext cx="8401080" cy="4857784"/>
          </a:xfrm>
        </p:spPr>
        <p:txBody>
          <a:bodyPr>
            <a:normAutofit fontScale="85000" lnSpcReduction="10000"/>
          </a:bodyPr>
          <a:lstStyle/>
          <a:p>
            <a:r>
              <a:rPr lang="pt-BR" b="1" dirty="0" smtClean="0"/>
              <a:t>1. ETAPA CRISMAL</a:t>
            </a:r>
          </a:p>
          <a:p>
            <a:pPr>
              <a:buFontTx/>
              <a:buChar char="-"/>
            </a:pPr>
            <a:r>
              <a:rPr lang="pt-BR" dirty="0" err="1" smtClean="0"/>
              <a:t>Querigma</a:t>
            </a:r>
            <a:r>
              <a:rPr lang="pt-BR" dirty="0" smtClean="0"/>
              <a:t>: (agosto a outubro/2021);</a:t>
            </a:r>
          </a:p>
          <a:p>
            <a:pPr>
              <a:buFontTx/>
              <a:buChar char="-"/>
            </a:pPr>
            <a:r>
              <a:rPr lang="pt-BR" dirty="0" smtClean="0"/>
              <a:t>Catecumenato: (novembro/2021 até dezembro/2022;</a:t>
            </a:r>
          </a:p>
          <a:p>
            <a:pPr>
              <a:buFontTx/>
              <a:buChar char="-"/>
            </a:pPr>
            <a:r>
              <a:rPr lang="pt-BR" u="sng" dirty="0" smtClean="0"/>
              <a:t>Purificação e Iluminação</a:t>
            </a:r>
            <a:r>
              <a:rPr lang="pt-BR" dirty="0" smtClean="0"/>
              <a:t>: quaresma/2023;</a:t>
            </a:r>
          </a:p>
          <a:p>
            <a:pPr>
              <a:buFontTx/>
              <a:buChar char="-"/>
            </a:pPr>
            <a:r>
              <a:rPr lang="pt-BR" dirty="0" err="1" smtClean="0"/>
              <a:t>Mistagogia</a:t>
            </a:r>
            <a:r>
              <a:rPr lang="pt-BR" dirty="0" smtClean="0"/>
              <a:t>: Tempo Pascal até julho/2023.</a:t>
            </a:r>
          </a:p>
          <a:p>
            <a:r>
              <a:rPr lang="pt-BR" b="1" dirty="0" smtClean="0"/>
              <a:t>2. ETAPA EUCARÍSITICA</a:t>
            </a:r>
          </a:p>
          <a:p>
            <a:pPr>
              <a:buFontTx/>
              <a:buChar char="-"/>
            </a:pPr>
            <a:r>
              <a:rPr lang="pt-BR" dirty="0" err="1" smtClean="0"/>
              <a:t>Querigma</a:t>
            </a:r>
            <a:r>
              <a:rPr lang="pt-BR" dirty="0" smtClean="0"/>
              <a:t>: (agosto a outubro/2023);</a:t>
            </a:r>
          </a:p>
          <a:p>
            <a:pPr>
              <a:buFontTx/>
              <a:buChar char="-"/>
            </a:pPr>
            <a:r>
              <a:rPr lang="pt-BR" dirty="0" smtClean="0"/>
              <a:t>Catecumenato: (novembro/2023 até dezembro/2024;</a:t>
            </a:r>
          </a:p>
          <a:p>
            <a:pPr>
              <a:buFontTx/>
              <a:buChar char="-"/>
            </a:pPr>
            <a:r>
              <a:rPr lang="pt-BR" u="sng" dirty="0" smtClean="0"/>
              <a:t>Purificação e Iluminação</a:t>
            </a:r>
            <a:r>
              <a:rPr lang="pt-BR" dirty="0" smtClean="0"/>
              <a:t>: quaresma/2025;</a:t>
            </a:r>
          </a:p>
          <a:p>
            <a:pPr>
              <a:buFontTx/>
              <a:buChar char="-"/>
            </a:pPr>
            <a:r>
              <a:rPr lang="pt-BR" dirty="0" err="1" smtClean="0"/>
              <a:t>Mistagogia</a:t>
            </a:r>
            <a:r>
              <a:rPr lang="pt-BR" dirty="0" smtClean="0"/>
              <a:t>: Tempo Pascal até julho/2025.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PÁROCO, EQUIPE DE LITURGIA E CATEQUISTAS DEVEM </a:t>
            </a:r>
            <a:br>
              <a:rPr lang="pt-BR" b="1" dirty="0" smtClean="0"/>
            </a:br>
            <a:r>
              <a:rPr lang="pt-BR" b="1" dirty="0" smtClean="0">
                <a:solidFill>
                  <a:srgbClr val="FF0000"/>
                </a:solidFill>
              </a:rPr>
              <a:t>PREPARAR BEM OS RITOS!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4" name="Espaço Reservado para Conteúdo 3" descr="REUNIÃ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034380"/>
            <a:ext cx="7929618" cy="43235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7200" b="1" dirty="0" smtClean="0"/>
              <a:t>RICA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O tempo da purificação e da iluminação dos catecúmenos coincide habitualmente com a Quaresma;</a:t>
            </a:r>
          </a:p>
          <a:p>
            <a:r>
              <a:rPr lang="pt-BR" dirty="0" smtClean="0"/>
              <a:t>Este tempo é destinado a preparar mais intensamente o espírito e o coração dos candidatos;</a:t>
            </a:r>
          </a:p>
          <a:p>
            <a:r>
              <a:rPr lang="pt-BR" dirty="0" smtClean="0"/>
              <a:t>Acontece a “eleição” ou escolha/seleção e a admissão daqueles catecúmenos que, pelas suas disposições são idôneos para, na próxima celebração da Vigília Pascal, tomarem parte nos sacramentos da iniciação.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3600" dirty="0" smtClean="0"/>
              <a:t>É uma preparação, que tem mais em vista o recolhimento espiritual do que a catequese, e destina-se à </a:t>
            </a:r>
            <a:r>
              <a:rPr lang="pt-BR" sz="3600" b="1" dirty="0" smtClean="0"/>
              <a:t>PURIFICAÇÃO </a:t>
            </a:r>
            <a:r>
              <a:rPr lang="pt-BR" sz="3600" dirty="0" smtClean="0"/>
              <a:t>do coração e da mente, através do exame de consciência e da penitência, e à sua </a:t>
            </a:r>
            <a:r>
              <a:rPr lang="pt-BR" sz="3600" b="1" dirty="0" smtClean="0"/>
              <a:t>ILUMINAÇÃO </a:t>
            </a:r>
            <a:r>
              <a:rPr lang="pt-BR" sz="3600" dirty="0" smtClean="0"/>
              <a:t>por meio do conhecimento mais aprofundado de Cristo Salvador, que se faz por meio de vários ritos, sobretudo pelos “escrutínios” e pelas “tradições”/“entregas”;</a:t>
            </a:r>
          </a:p>
          <a:p>
            <a:pPr algn="ctr"/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6600" dirty="0" smtClean="0"/>
              <a:t>Chama-se também “inscrição do nome”, porque os candidatos escrevem o seu nome no </a:t>
            </a:r>
            <a:r>
              <a:rPr lang="pt-BR" sz="6600" b="1" dirty="0" smtClean="0"/>
              <a:t>livro dos eleitos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3500" dirty="0" smtClean="0"/>
              <a:t>Com a celebração da eleição encerra-se o </a:t>
            </a:r>
            <a:r>
              <a:rPr lang="pt-BR" sz="3500" b="1" dirty="0" smtClean="0">
                <a:solidFill>
                  <a:srgbClr val="FF0000"/>
                </a:solidFill>
              </a:rPr>
              <a:t>catecumenato </a:t>
            </a:r>
            <a:r>
              <a:rPr lang="pt-BR" sz="3500" dirty="0" smtClean="0"/>
              <a:t>propriamente dito, e portanto a </a:t>
            </a:r>
            <a:r>
              <a:rPr lang="pt-BR" sz="3500" b="1" dirty="0" smtClean="0">
                <a:solidFill>
                  <a:srgbClr val="FF0000"/>
                </a:solidFill>
              </a:rPr>
              <a:t>longa disciplina que forma o espírito e o coração dos catecúmenos</a:t>
            </a:r>
            <a:r>
              <a:rPr lang="pt-BR" sz="3500" dirty="0" smtClean="0"/>
              <a:t>. Por conseqüência, para que alguém possa ser inscrito entre os eleitos, requer-se que tenha </a:t>
            </a:r>
            <a:r>
              <a:rPr lang="pt-BR" sz="3500" b="1" dirty="0" smtClean="0"/>
              <a:t>fé esclarecida </a:t>
            </a:r>
            <a:r>
              <a:rPr lang="pt-BR" sz="3500" dirty="0" smtClean="0"/>
              <a:t>e a </a:t>
            </a:r>
            <a:r>
              <a:rPr lang="pt-BR" sz="3500" b="1" dirty="0" smtClean="0"/>
              <a:t>vontade deliberada </a:t>
            </a:r>
            <a:r>
              <a:rPr lang="pt-BR" sz="3500" dirty="0" smtClean="0"/>
              <a:t>de receber os sacramentos da Igreja. Feita a eleição, o eleito será incitado a seguir a Cristo com maior generosidade.</a:t>
            </a:r>
            <a:endParaRPr lang="pt-BR" sz="3500" b="1" dirty="0" smtClean="0"/>
          </a:p>
          <a:p>
            <a:pPr algn="ctr"/>
            <a:endParaRPr lang="pt-BR" sz="3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4400" b="1" dirty="0" smtClean="0"/>
              <a:t>Antes de celebrar a eleição, requer-se da parte dos catecúmenos:</a:t>
            </a:r>
          </a:p>
          <a:p>
            <a:pPr marL="914400" indent="-914400">
              <a:buAutoNum type="arabicPeriod"/>
            </a:pPr>
            <a:r>
              <a:rPr lang="pt-BR" sz="4400" dirty="0" smtClean="0"/>
              <a:t>A conversão da mente e dos costumes, </a:t>
            </a:r>
          </a:p>
          <a:p>
            <a:pPr marL="914400" indent="-914400">
              <a:buAutoNum type="arabicPeriod"/>
            </a:pPr>
            <a:r>
              <a:rPr lang="pt-BR" sz="4400" dirty="0" smtClean="0"/>
              <a:t>Um conhecimento suficiente da doutrina cristã e o </a:t>
            </a:r>
          </a:p>
          <a:p>
            <a:pPr marL="914400" indent="-914400">
              <a:buAutoNum type="arabicPeriod"/>
            </a:pPr>
            <a:r>
              <a:rPr lang="pt-BR" sz="4400" dirty="0" smtClean="0"/>
              <a:t>Sentido da fé e da caridade.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Os padrinhos e os catequistas dão o seu testemunho, os catecúmenos confirmam a sua determinação e a Igreja emite o seu juízo sobre o estado de preparação dos mesmos e decide se podem ou não aproximar-se dos sacramentos pascais;</a:t>
            </a:r>
          </a:p>
          <a:p>
            <a:r>
              <a:rPr lang="pt-BR" dirty="0" smtClean="0"/>
              <a:t>Os catecúmenos manifestam a sua vontade;</a:t>
            </a:r>
          </a:p>
          <a:p>
            <a:pPr algn="ctr">
              <a:buNone/>
            </a:pPr>
            <a:endParaRPr lang="pt-BR" dirty="0" smtClean="0"/>
          </a:p>
          <a:p>
            <a:pPr algn="ctr">
              <a:buNone/>
            </a:pPr>
            <a:r>
              <a:rPr lang="pt-BR" b="1" dirty="0" smtClean="0"/>
              <a:t>Assim fica patente que a eleição, que se reveste de tão grande solenidade, é o momento decisivo de todo o catecumenato.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/>
          <a:lstStyle/>
          <a:p>
            <a:pPr algn="ctr">
              <a:buNone/>
            </a:pPr>
            <a:r>
              <a:rPr lang="pt-BR" dirty="0" smtClean="0"/>
              <a:t>Em relação à Igreja, a eleição é como que o centro da sua atenta solicitude para com os mesmos catecúmenos. </a:t>
            </a:r>
            <a:r>
              <a:rPr lang="pt-BR" dirty="0" smtClean="0">
                <a:solidFill>
                  <a:srgbClr val="FF0000"/>
                </a:solidFill>
              </a:rPr>
              <a:t>O Bispo, os presbíteros, os diáconos e os catequistas, os padrinhos e toda a comunidade local</a:t>
            </a:r>
            <a:r>
              <a:rPr lang="pt-BR" dirty="0" smtClean="0"/>
              <a:t>, cada um à sua </a:t>
            </a:r>
            <a:r>
              <a:rPr lang="pt-BR" u="sng" dirty="0" smtClean="0"/>
              <a:t>maneira</a:t>
            </a:r>
            <a:r>
              <a:rPr lang="pt-BR" dirty="0" smtClean="0"/>
              <a:t> e dentro das suas </a:t>
            </a:r>
            <a:r>
              <a:rPr lang="pt-BR" u="sng" dirty="0" smtClean="0"/>
              <a:t>funções</a:t>
            </a:r>
            <a:r>
              <a:rPr lang="pt-BR" dirty="0" smtClean="0"/>
              <a:t>, dêem o parecer, após madura reflexão, a respeito da </a:t>
            </a:r>
            <a:r>
              <a:rPr lang="pt-BR" u="sng" dirty="0" smtClean="0"/>
              <a:t>formação e do progresso </a:t>
            </a:r>
            <a:r>
              <a:rPr lang="pt-BR" dirty="0" smtClean="0"/>
              <a:t>dos catecúmenos. Finalmente, ajudem os eleitos com a oração, </a:t>
            </a:r>
            <a:r>
              <a:rPr lang="pt-BR" b="1" dirty="0" smtClean="0"/>
              <a:t>para que seja a Igreja toda a conduzi-los consigo ao encontro de Cristo.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dirty="0" smtClean="0"/>
              <a:t>No rito da inscrição do nome, os padrinhos, previamente escolhidos pelos catecúmenos com a </a:t>
            </a:r>
            <a:r>
              <a:rPr lang="pt-BR" b="1" dirty="0" smtClean="0"/>
              <a:t>aprovação do sacerdote </a:t>
            </a:r>
            <a:r>
              <a:rPr lang="pt-BR" dirty="0" smtClean="0"/>
              <a:t>e, na medida do possível, a </a:t>
            </a:r>
            <a:r>
              <a:rPr lang="pt-BR" b="1" dirty="0" smtClean="0"/>
              <a:t>aceitação pela comunidade local</a:t>
            </a:r>
            <a:r>
              <a:rPr lang="pt-BR" dirty="0" smtClean="0"/>
              <a:t>, exercem pela primeira vez, publicamente, o seu ministério: são </a:t>
            </a:r>
            <a:r>
              <a:rPr lang="pt-BR" b="1" dirty="0" smtClean="0">
                <a:solidFill>
                  <a:srgbClr val="FF0000"/>
                </a:solidFill>
              </a:rPr>
              <a:t>nomeados </a:t>
            </a:r>
            <a:r>
              <a:rPr lang="pt-BR" dirty="0" smtClean="0"/>
              <a:t>no princípio do rito e apresentam-se juntamente com os catecúmenos, dão testemunho deles diante da comunidade e, se for oportuno, inscrevem o seu nome juntamente com o deles.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2700" dirty="0" smtClean="0"/>
              <a:t>Para que as coisas correspondam à verdade, é necessário que, antes do rito litúrgico, haja uma </a:t>
            </a:r>
            <a:r>
              <a:rPr lang="pt-BR" sz="2700" b="1" dirty="0" smtClean="0"/>
              <a:t>deliberação sobre a idoneidade dos candidatos</a:t>
            </a:r>
            <a:r>
              <a:rPr lang="pt-BR" sz="2700" dirty="0" smtClean="0"/>
              <a:t>, da parte daqueles a quem isso diz respeito, isto é, em primeiro lugar dos </a:t>
            </a:r>
            <a:r>
              <a:rPr lang="pt-BR" sz="2700" b="1" dirty="0" smtClean="0">
                <a:solidFill>
                  <a:srgbClr val="FF0000"/>
                </a:solidFill>
              </a:rPr>
              <a:t>responsáveis pelo catecumenato</a:t>
            </a:r>
            <a:r>
              <a:rPr lang="pt-BR" sz="2700" dirty="0" smtClean="0"/>
              <a:t>, presbíteros, diáconos e catequistas, e bem assim dos padrinhos e representantes da comunidade local e ainda, se as circunstâncias o exigirem, com a participação da própria </a:t>
            </a:r>
            <a:r>
              <a:rPr lang="pt-BR" sz="2700" dirty="0" err="1" smtClean="0"/>
              <a:t>assembleia</a:t>
            </a:r>
            <a:r>
              <a:rPr lang="pt-BR" sz="2700" dirty="0" smtClean="0"/>
              <a:t> dos catecúmenos. Esta deliberação poderá revestir várias formas, segundo as circunstâncias do lugar e as exigências pastorais. Por sua vez a aceitação dos eleitos é tornada pública pelo celebrante dentro do rito litúrgico.</a:t>
            </a:r>
            <a:endParaRPr lang="pt-BR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78647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4300" dirty="0" smtClean="0"/>
              <a:t>Os catecúmenos passam a ser designados pelo nome de </a:t>
            </a:r>
            <a:r>
              <a:rPr lang="pt-BR" sz="4300" dirty="0" smtClean="0">
                <a:solidFill>
                  <a:srgbClr val="FF0000"/>
                </a:solidFill>
              </a:rPr>
              <a:t>“eleitos”</a:t>
            </a:r>
            <a:r>
              <a:rPr lang="pt-BR" sz="4300" dirty="0" smtClean="0"/>
              <a:t>. Denomina-se também </a:t>
            </a:r>
            <a:r>
              <a:rPr lang="pt-BR" sz="4300" dirty="0" smtClean="0">
                <a:solidFill>
                  <a:srgbClr val="FF0000"/>
                </a:solidFill>
              </a:rPr>
              <a:t>“</a:t>
            </a:r>
            <a:r>
              <a:rPr lang="pt-BR" sz="4300" dirty="0" err="1" smtClean="0">
                <a:solidFill>
                  <a:srgbClr val="FF0000"/>
                </a:solidFill>
              </a:rPr>
              <a:t>co-petentes</a:t>
            </a:r>
            <a:r>
              <a:rPr lang="pt-BR" sz="4300" dirty="0" smtClean="0">
                <a:solidFill>
                  <a:srgbClr val="FF0000"/>
                </a:solidFill>
              </a:rPr>
              <a:t>”</a:t>
            </a:r>
            <a:r>
              <a:rPr lang="pt-BR" sz="4300" dirty="0" smtClean="0"/>
              <a:t>, porque se esforçam em conjunto para receberem os Sacramentos de Cristo e o dom do Espírito Santo. Chamam-se também </a:t>
            </a:r>
            <a:r>
              <a:rPr lang="pt-BR" sz="4300" dirty="0" smtClean="0">
                <a:solidFill>
                  <a:srgbClr val="FF0000"/>
                </a:solidFill>
              </a:rPr>
              <a:t>“</a:t>
            </a:r>
            <a:r>
              <a:rPr lang="pt-BR" sz="4300" dirty="0" err="1" smtClean="0">
                <a:solidFill>
                  <a:srgbClr val="FF0000"/>
                </a:solidFill>
              </a:rPr>
              <a:t>iluminandos</a:t>
            </a:r>
            <a:r>
              <a:rPr lang="pt-BR" sz="4300" dirty="0" smtClean="0">
                <a:solidFill>
                  <a:srgbClr val="FF0000"/>
                </a:solidFill>
              </a:rPr>
              <a:t>”</a:t>
            </a:r>
            <a:r>
              <a:rPr lang="pt-BR" sz="4300" dirty="0" smtClean="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92935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9600" b="1" dirty="0" smtClean="0"/>
              <a:t>ESCRUTÍNIOS</a:t>
            </a:r>
            <a:r>
              <a:rPr lang="pt-BR" sz="4000" dirty="0" smtClean="0"/>
              <a:t/>
            </a:r>
            <a:br>
              <a:rPr lang="pt-BR" sz="4000" dirty="0" smtClean="0"/>
            </a:b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SCRUTINIUM, </a:t>
            </a:r>
          </a:p>
          <a:p>
            <a:pPr algn="ctr">
              <a:buNone/>
            </a:pPr>
            <a:r>
              <a:rPr lang="pt-BR" sz="4000" dirty="0" smtClean="0"/>
              <a:t>“procura, inquisição”, </a:t>
            </a:r>
            <a:br>
              <a:rPr lang="pt-BR" sz="4000" dirty="0" smtClean="0"/>
            </a:br>
            <a:endParaRPr lang="pt-BR" sz="4000" dirty="0" smtClean="0"/>
          </a:p>
          <a:p>
            <a:pPr algn="ctr">
              <a:buNone/>
            </a:pPr>
            <a:r>
              <a:rPr lang="pt-BR" sz="4000" dirty="0" smtClean="0"/>
              <a:t>de SCRUTARI, </a:t>
            </a:r>
          </a:p>
          <a:p>
            <a:pPr algn="ctr">
              <a:buNone/>
            </a:pPr>
            <a:r>
              <a:rPr lang="pt-BR" sz="4000" dirty="0" smtClean="0"/>
              <a:t>“examinar, procurar”.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4400" dirty="0" smtClean="0"/>
              <a:t>Os escrutínios serão celebrados pelo sacerdote ou pelo diácono </a:t>
            </a:r>
            <a:r>
              <a:rPr lang="pt-BR" sz="4400" b="1" dirty="0" smtClean="0"/>
              <a:t>com a presença da comunidade </a:t>
            </a:r>
            <a:r>
              <a:rPr lang="pt-BR" sz="4400" dirty="0" smtClean="0"/>
              <a:t>à qual preside, para que os próprios fiéis possam aproveitar da liturgia dos escrutínios e </a:t>
            </a:r>
            <a:r>
              <a:rPr lang="pt-BR" sz="4400" b="1" dirty="0" smtClean="0"/>
              <a:t>tomar parte nas orações pelos eleitos</a:t>
            </a:r>
            <a:r>
              <a:rPr lang="pt-BR" sz="4400" dirty="0" smtClean="0"/>
              <a:t>.</a:t>
            </a:r>
          </a:p>
          <a:p>
            <a:pPr algn="ctr"/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78647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6800" dirty="0" smtClean="0"/>
              <a:t>Os escrutínios têm uma finalidade sobretudo espiritual e realizam-se por meio dos exorcismos.</a:t>
            </a:r>
          </a:p>
          <a:p>
            <a:pPr algn="ctr"/>
            <a:endParaRPr lang="pt-BR" sz="6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Autofit/>
          </a:bodyPr>
          <a:lstStyle/>
          <a:p>
            <a:r>
              <a:rPr lang="pt-BR" sz="4800" b="1" dirty="0" smtClean="0"/>
              <a:t>EXORCISMO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3200" dirty="0" smtClean="0"/>
              <a:t>Do grego </a:t>
            </a:r>
            <a:r>
              <a:rPr lang="pt-BR" sz="3200" i="1" dirty="0" err="1" smtClean="0"/>
              <a:t>exorkizein</a:t>
            </a:r>
            <a:r>
              <a:rPr lang="pt-BR" sz="3200" i="1" dirty="0" smtClean="0"/>
              <a:t>= CONJURAR</a:t>
            </a:r>
            <a:r>
              <a:rPr lang="pt-BR" sz="3200" dirty="0" smtClean="0"/>
              <a:t/>
            </a:r>
            <a:br>
              <a:rPr lang="pt-BR" sz="3200" dirty="0" smtClean="0"/>
            </a:br>
            <a:r>
              <a:rPr lang="pt-BR" sz="3200" i="1" dirty="0" smtClean="0"/>
              <a:t>- ex-</a:t>
            </a:r>
            <a:r>
              <a:rPr lang="pt-BR" sz="3200" dirty="0" smtClean="0"/>
              <a:t>, “fora” </a:t>
            </a:r>
            <a:br>
              <a:rPr lang="pt-BR" sz="3200" dirty="0" smtClean="0"/>
            </a:br>
            <a:r>
              <a:rPr lang="pt-BR" sz="3200" i="1" dirty="0" smtClean="0"/>
              <a:t>- </a:t>
            </a:r>
            <a:r>
              <a:rPr lang="pt-BR" sz="3200" i="1" dirty="0" err="1" smtClean="0"/>
              <a:t>horkos</a:t>
            </a:r>
            <a:r>
              <a:rPr lang="pt-BR" sz="3200" dirty="0" smtClean="0"/>
              <a:t>, “juramento”</a:t>
            </a:r>
            <a:br>
              <a:rPr lang="pt-BR" sz="3200" dirty="0" smtClean="0"/>
            </a:br>
            <a:r>
              <a:rPr lang="pt-BR" sz="3200" dirty="0" smtClean="0"/>
              <a:t>(FORMA DEPRECATIVA OU IMPERATIVA)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sz="4400" dirty="0" smtClean="0"/>
              <a:t>No rito do exorcismo, celebrado pelos sacerdotes ou pelos diáconos, os eleitos, já instruídos pela Igreja sobre o mistério de Cristo que salva do pecado, 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715040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pt-BR" sz="4400" dirty="0" smtClean="0"/>
              <a:t>São libertados das consequências do pecado e da influência diabólica, </a:t>
            </a:r>
          </a:p>
          <a:p>
            <a:pPr marL="514350" indent="-514350">
              <a:buAutoNum type="arabicPeriod"/>
            </a:pPr>
            <a:r>
              <a:rPr lang="pt-BR" sz="4400" dirty="0" smtClean="0"/>
              <a:t>São robustecidos para prosseguirem a sua caminhada espiritual e </a:t>
            </a:r>
          </a:p>
          <a:p>
            <a:pPr marL="514350" indent="-514350">
              <a:buAutoNum type="arabicPeriod"/>
            </a:pPr>
            <a:r>
              <a:rPr lang="pt-BR" sz="4400" dirty="0" smtClean="0"/>
              <a:t>Abrem o coração para receberem os dons do Salvador.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r>
              <a:rPr lang="pt-BR" sz="3600" dirty="0" smtClean="0"/>
              <a:t>Os escrutínios devem ser celebrados solenemente nos  </a:t>
            </a:r>
            <a:r>
              <a:rPr lang="pt-BR" sz="3600" b="1" dirty="0" smtClean="0"/>
              <a:t>3º, 4º e 5º domingos da quaresma</a:t>
            </a:r>
            <a:r>
              <a:rPr lang="pt-BR" sz="3600" dirty="0" smtClean="0"/>
              <a:t>;</a:t>
            </a:r>
          </a:p>
          <a:p>
            <a:r>
              <a:rPr lang="pt-BR" sz="3600" dirty="0" smtClean="0"/>
              <a:t>Têm em vista dupla finalidade:</a:t>
            </a:r>
          </a:p>
          <a:p>
            <a:pPr>
              <a:buNone/>
            </a:pPr>
            <a:r>
              <a:rPr lang="pt-BR" sz="3600" dirty="0" smtClean="0"/>
              <a:t>	1. Pôr a descoberto o que no coração dos eleitos possa haver de fraqueza, enfermidade ou malícia, para que seja curado, e </a:t>
            </a:r>
          </a:p>
          <a:p>
            <a:pPr>
              <a:buNone/>
            </a:pPr>
            <a:r>
              <a:rPr lang="pt-BR" sz="3600" dirty="0" smtClean="0"/>
              <a:t>	2. O que há de bom, válido e santo, a fim de o consolidá-lo.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4400" b="1" dirty="0" smtClean="0"/>
              <a:t>Purificar</a:t>
            </a:r>
            <a:r>
              <a:rPr lang="pt-BR" sz="4400" dirty="0" smtClean="0"/>
              <a:t> a mente e o coração, ser defesa contra as tentações, retificar as intenções, </a:t>
            </a:r>
            <a:r>
              <a:rPr lang="pt-BR" sz="4400" b="1" dirty="0" smtClean="0"/>
              <a:t>despertar </a:t>
            </a:r>
            <a:r>
              <a:rPr lang="pt-BR" sz="4400" dirty="0" smtClean="0"/>
              <a:t>as vontades, para que os catecúmenos se unam mais estreitamente a Cristo e se </a:t>
            </a:r>
            <a:r>
              <a:rPr lang="pt-BR" sz="4400" b="1" dirty="0" smtClean="0"/>
              <a:t>empenhem</a:t>
            </a:r>
            <a:r>
              <a:rPr lang="pt-BR" sz="4400" dirty="0" smtClean="0"/>
              <a:t> mais fortemente no amor de Deus. </a:t>
            </a:r>
          </a:p>
          <a:p>
            <a:pPr algn="ctr"/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b="1" dirty="0" smtClean="0"/>
              <a:t>Assim os catecúmenos vão pouco a pouco sendo instruídos sobre o mistério do pecado, do qual o mundo inteiro e cada homem em particular anseia por ser remido, </a:t>
            </a:r>
          </a:p>
          <a:p>
            <a:pPr marL="514350" indent="-514350" algn="ctr">
              <a:buAutoNum type="arabicPeriod"/>
            </a:pPr>
            <a:r>
              <a:rPr lang="pt-BR" dirty="0" smtClean="0"/>
              <a:t>Para se libertar das suas consequências presentes e futuras; e por outro lado </a:t>
            </a:r>
          </a:p>
          <a:p>
            <a:pPr marL="514350" indent="-514350" algn="ctr">
              <a:buAutoNum type="arabicPeriod"/>
            </a:pPr>
            <a:r>
              <a:rPr lang="pt-BR" dirty="0" smtClean="0"/>
              <a:t>Para que o espírito se vá impregnando do sentido de Cristo Redentor, que é a água viva (cf. Evangelho da </a:t>
            </a:r>
            <a:r>
              <a:rPr lang="pt-BR" u="sng" dirty="0" smtClean="0"/>
              <a:t>samaritana</a:t>
            </a:r>
            <a:r>
              <a:rPr lang="pt-BR" dirty="0" smtClean="0"/>
              <a:t>), a luz (cf. Evangelho do </a:t>
            </a:r>
            <a:r>
              <a:rPr lang="pt-BR" u="sng" dirty="0" smtClean="0"/>
              <a:t>cego de nascença</a:t>
            </a:r>
            <a:r>
              <a:rPr lang="pt-BR" dirty="0" smtClean="0"/>
              <a:t>), a ressurreição e a vida (cf. Evangelho da </a:t>
            </a:r>
            <a:r>
              <a:rPr lang="pt-BR" u="sng" dirty="0" smtClean="0"/>
              <a:t>ressurreição de Lázaro</a:t>
            </a:r>
            <a:r>
              <a:rPr lang="pt-BR" dirty="0" smtClean="0"/>
              <a:t>).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92935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3500" dirty="0" smtClean="0"/>
              <a:t>Para as celebrações dos escrutínios escolham-se as leituras do ano «A», com os respectivos cânticos, como vêm no Lecionário da Missa. Se, por motivos de ordem pastoral, não puderem ser celebrados nestes domingos, escolham-se outros domingos da Quaresma ou até os dias feriais mais convenientes. A primeira Missa dos escrutínios será, no entanto, sempre a da </a:t>
            </a:r>
            <a:r>
              <a:rPr lang="pt-BR" sz="3500" b="1" dirty="0" smtClean="0"/>
              <a:t>samaritana</a:t>
            </a:r>
            <a:r>
              <a:rPr lang="pt-BR" sz="3500" dirty="0" smtClean="0"/>
              <a:t>, a segunda a do </a:t>
            </a:r>
            <a:r>
              <a:rPr lang="pt-BR" sz="3500" b="1" dirty="0" smtClean="0"/>
              <a:t>cego de nascença</a:t>
            </a:r>
            <a:r>
              <a:rPr lang="pt-BR" sz="3500" dirty="0" smtClean="0"/>
              <a:t>, a terceira a de </a:t>
            </a:r>
            <a:r>
              <a:rPr lang="pt-BR" sz="3500" b="1" dirty="0" smtClean="0"/>
              <a:t>Lázaro</a:t>
            </a:r>
            <a:r>
              <a:rPr lang="pt-BR" sz="3500" dirty="0" smtClean="0"/>
              <a:t>.</a:t>
            </a:r>
            <a:endParaRPr lang="pt-BR" sz="3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5800" dirty="0" smtClean="0"/>
              <a:t>É necessário que do primeiro ao último escrutínio, haja um progresso no conhecimento do pecado e no desejo da salvação.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pt-BR" sz="4400" dirty="0" smtClean="0"/>
              <a:t>O que se exige dos eleitos/</a:t>
            </a:r>
            <a:r>
              <a:rPr lang="pt-BR" sz="4400" dirty="0" err="1" smtClean="0"/>
              <a:t>co-petentes</a:t>
            </a:r>
            <a:r>
              <a:rPr lang="pt-BR" sz="4400" dirty="0" smtClean="0"/>
              <a:t>/</a:t>
            </a:r>
            <a:r>
              <a:rPr lang="pt-BR" sz="4400" dirty="0" err="1" smtClean="0"/>
              <a:t>iluminandos</a:t>
            </a:r>
            <a:r>
              <a:rPr lang="pt-BR" sz="4400" dirty="0" smtClean="0"/>
              <a:t> é a </a:t>
            </a:r>
            <a:r>
              <a:rPr lang="pt-BR" sz="4400" b="1" dirty="0" smtClean="0"/>
              <a:t>vontade </a:t>
            </a:r>
            <a:r>
              <a:rPr lang="pt-BR" sz="4400" dirty="0" smtClean="0"/>
              <a:t>de alcançar o sentido íntimo de Cristo e da Igreja e deles se espera que progridam no sincero </a:t>
            </a:r>
            <a:r>
              <a:rPr lang="pt-BR" sz="4400" b="1" dirty="0" smtClean="0"/>
              <a:t>conhecimento de si mesmos</a:t>
            </a:r>
            <a:r>
              <a:rPr lang="pt-BR" sz="4400" dirty="0" smtClean="0"/>
              <a:t>, no </a:t>
            </a:r>
            <a:r>
              <a:rPr lang="pt-BR" sz="4400" b="1" dirty="0" smtClean="0"/>
              <a:t>exame sério da consciência </a:t>
            </a:r>
            <a:r>
              <a:rPr lang="pt-BR" sz="4400" dirty="0" smtClean="0"/>
              <a:t>e na </a:t>
            </a:r>
            <a:r>
              <a:rPr lang="pt-BR" sz="4400" b="1" dirty="0" smtClean="0"/>
              <a:t>penitência </a:t>
            </a:r>
            <a:r>
              <a:rPr lang="pt-BR" sz="4400" dirty="0" smtClean="0"/>
              <a:t>verdadeira.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2858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Destina-se a libertar do pecado e do demônio e confirmam em Cristo que é o caminho, a verdade e a vida dos eleitos.</a:t>
            </a:r>
            <a:endParaRPr lang="pt-BR" b="1" dirty="0"/>
          </a:p>
        </p:txBody>
      </p:sp>
      <p:pic>
        <p:nvPicPr>
          <p:cNvPr id="4" name="Espaço Reservado para Conteúdo 3" descr="PURIFICAÇÃ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6976" y="3286125"/>
            <a:ext cx="3550048" cy="28400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AS ENTREGAS/TRADIÇÕES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4800" dirty="0" smtClean="0"/>
              <a:t>As tradições, pelas quais a Igreja entrega aos eleitos os </a:t>
            </a:r>
            <a:r>
              <a:rPr lang="pt-BR" sz="4800" dirty="0" err="1" smtClean="0"/>
              <a:t>antiquíssimos</a:t>
            </a:r>
            <a:r>
              <a:rPr lang="pt-BR" sz="4800" dirty="0" smtClean="0"/>
              <a:t> documentos da fé e da oração – o </a:t>
            </a:r>
            <a:r>
              <a:rPr lang="pt-BR" sz="4800" b="1" dirty="0" smtClean="0"/>
              <a:t>Símbolo</a:t>
            </a:r>
            <a:r>
              <a:rPr lang="pt-BR" sz="4800" dirty="0" smtClean="0"/>
              <a:t> e a </a:t>
            </a:r>
            <a:r>
              <a:rPr lang="pt-BR" sz="4800" b="1" dirty="0" smtClean="0"/>
              <a:t>Oração dominical</a:t>
            </a:r>
            <a:r>
              <a:rPr lang="pt-BR" sz="4800" dirty="0" smtClean="0"/>
              <a:t> –, têm como finalidade a sua iluminação.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3600" dirty="0" smtClean="0"/>
              <a:t>	1. No Símbolo (Creio), em que se proclamam as maravilhas de Deus para salvação dos homens, os olhos dos eleitos são inundados de fé e de alegria; </a:t>
            </a:r>
          </a:p>
          <a:p>
            <a:pPr>
              <a:buNone/>
            </a:pPr>
            <a:endParaRPr lang="pt-BR" sz="3600" dirty="0" smtClean="0"/>
          </a:p>
          <a:p>
            <a:pPr>
              <a:buNone/>
            </a:pPr>
            <a:r>
              <a:rPr lang="pt-BR" sz="3600" dirty="0" smtClean="0"/>
              <a:t>	2. Na Oração dominical (Pai-Nosso), reconhecem em toda a sua profundeza o novo espírito de filhos, pelo qual, sobretudo na </a:t>
            </a:r>
            <a:r>
              <a:rPr lang="pt-BR" sz="3600" dirty="0" err="1" smtClean="0"/>
              <a:t>assembleia</a:t>
            </a:r>
            <a:r>
              <a:rPr lang="pt-BR" sz="3600" dirty="0" smtClean="0"/>
              <a:t> eucarística, chamam a Deus de Pai.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PREPARAÇÃO PRÓXIMA</a:t>
            </a:r>
            <a:br>
              <a:rPr lang="pt-BR" b="1" dirty="0" smtClean="0"/>
            </a:br>
            <a:r>
              <a:rPr lang="pt-BR" dirty="0" smtClean="0"/>
              <a:t> </a:t>
            </a:r>
            <a:r>
              <a:rPr lang="pt-BR" b="1" dirty="0" smtClean="0"/>
              <a:t>para os sacramentos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 smtClean="0"/>
              <a:t>	1) Aconselhem-se os eleitos a que, no Sábado Santo, se abstenham, na medida do possível, das suas ocupações habituais, consagrem o tempo à oração e ao recolhimento espiritual e observem o jejum, segundo as suas forças;</a:t>
            </a:r>
          </a:p>
          <a:p>
            <a:pPr>
              <a:buNone/>
            </a:pPr>
            <a:r>
              <a:rPr lang="pt-BR" dirty="0" smtClean="0"/>
              <a:t>	2) Neste mesmo dia, no caso de se fazer alguma reunião dos eleitos, podem celebrar-se alguns dos ritos de preparação próxima, por exemplo: a “recitação” do Símbolo, o “</a:t>
            </a:r>
            <a:r>
              <a:rPr lang="pt-BR" dirty="0" err="1" smtClean="0"/>
              <a:t>Éfeta</a:t>
            </a:r>
            <a:r>
              <a:rPr lang="pt-BR" dirty="0" smtClean="0"/>
              <a:t>”, a escolha do nome cristão e, se for o caso, a unção com o Óleo dos catecúmenos.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TERCEIRA ETAPA </a:t>
            </a:r>
            <a:br>
              <a:rPr lang="pt-BR" b="1" dirty="0" smtClean="0"/>
            </a:br>
            <a:r>
              <a:rPr lang="pt-BR" b="1" dirty="0" smtClean="0"/>
              <a:t>CELEBRAÇÃO DOS </a:t>
            </a:r>
            <a:br>
              <a:rPr lang="pt-BR" b="1" dirty="0" smtClean="0"/>
            </a:br>
            <a:r>
              <a:rPr lang="pt-BR" b="1" dirty="0" smtClean="0"/>
              <a:t>SACRAMENTOS DA INICIAÇÃO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5771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pt-BR" dirty="0" smtClean="0"/>
              <a:t>Segundo o costume, a iniciação dos adultos celebra-se na santa noite da Vigília Pascal. Deste modo, o momento de celebrar os sacramentos da iniciação é a seguir à bênção da água. </a:t>
            </a:r>
          </a:p>
          <a:p>
            <a:pPr algn="ctr">
              <a:buNone/>
            </a:pPr>
            <a:r>
              <a:rPr lang="pt-BR" dirty="0" smtClean="0"/>
              <a:t>No caso de a iniciação se realizar fora dos tempos costumados, procure-se que a celebração manifeste claramente a sua natureza pascal, utilizando a Missa ritual, que se encontra no Missal.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OS SACRAMENTOS DA INICIAÇÃO</a:t>
            </a:r>
            <a:br>
              <a:rPr lang="pt-BR" b="1" dirty="0" smtClean="0"/>
            </a:b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Os sacramentos da iniciação – Batismo, Confirmação e Eucaristia – constituem a última etapa. Os eleitos que deles se aproximam e recebem por seu intermédio a remissão dos pecados, são </a:t>
            </a:r>
          </a:p>
          <a:p>
            <a:pPr>
              <a:buNone/>
            </a:pPr>
            <a:r>
              <a:rPr lang="pt-BR" dirty="0" smtClean="0"/>
              <a:t>	1. Incorporados ao povo de Deus, </a:t>
            </a:r>
          </a:p>
          <a:p>
            <a:pPr>
              <a:buNone/>
            </a:pPr>
            <a:r>
              <a:rPr lang="pt-BR" dirty="0" smtClean="0"/>
              <a:t>	2. Recebem a adoção dos filhos de Deus, </a:t>
            </a:r>
          </a:p>
          <a:p>
            <a:pPr>
              <a:buNone/>
            </a:pPr>
            <a:r>
              <a:rPr lang="pt-BR" dirty="0" smtClean="0"/>
              <a:t>	3. São introduzidos, pelo Espírito, na prometida plenitude dos tempos e, mais ainda, </a:t>
            </a:r>
          </a:p>
          <a:p>
            <a:pPr>
              <a:buNone/>
            </a:pPr>
            <a:r>
              <a:rPr lang="pt-BR" dirty="0" smtClean="0"/>
              <a:t>	4. Participam desde já no reino de Deus pelo sacrifício e banquete eucarístico.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A CELEBRAÇÃO DO </a:t>
            </a:r>
            <a:br>
              <a:rPr lang="pt-BR" b="1" dirty="0" smtClean="0"/>
            </a:br>
            <a:r>
              <a:rPr lang="pt-BR" b="1" dirty="0" smtClean="0"/>
              <a:t>BATISMO DOS ADULTOS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4000" dirty="0" smtClean="0"/>
              <a:t>A celebração do Batismo, que atinge como que o seu ponto culminante na </a:t>
            </a:r>
            <a:r>
              <a:rPr lang="pt-BR" sz="4000" b="1" dirty="0" smtClean="0"/>
              <a:t>ablução da água </a:t>
            </a:r>
            <a:r>
              <a:rPr lang="pt-BR" sz="4000" dirty="0" smtClean="0"/>
              <a:t>com a invocação da Santíssima Trindade, é preparada pela bênção da água e pela profissão da fé, intimamente ligadas ao rito da água;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3600" dirty="0" smtClean="0"/>
              <a:t>Pela bênção da água, em que se proclama a </a:t>
            </a:r>
            <a:r>
              <a:rPr lang="pt-BR" sz="3600" b="1" dirty="0" smtClean="0"/>
              <a:t>economia do mistério pascal </a:t>
            </a:r>
            <a:r>
              <a:rPr lang="pt-BR" sz="3600" dirty="0" smtClean="0"/>
              <a:t>e a </a:t>
            </a:r>
            <a:r>
              <a:rPr lang="pt-BR" sz="3600" b="1" dirty="0" smtClean="0"/>
              <a:t>escolha que o Senhor fez da água </a:t>
            </a:r>
            <a:r>
              <a:rPr lang="pt-BR" sz="3600" dirty="0" smtClean="0"/>
              <a:t>para o realizar de modo sacramental e em que se faz já uma </a:t>
            </a:r>
            <a:r>
              <a:rPr lang="pt-BR" sz="3600" b="1" dirty="0" smtClean="0"/>
              <a:t>primeira invocação da Santíssima Trindade</a:t>
            </a:r>
            <a:r>
              <a:rPr lang="pt-BR" sz="3600" dirty="0" smtClean="0"/>
              <a:t>, o elemento da água recebe uma significação religiosa, e </a:t>
            </a:r>
            <a:r>
              <a:rPr lang="pt-BR" sz="3600" b="1" dirty="0" smtClean="0">
                <a:solidFill>
                  <a:srgbClr val="FF0000"/>
                </a:solidFill>
              </a:rPr>
              <a:t>manifesta-se aos olhos de todos o mistério de Deus </a:t>
            </a:r>
            <a:r>
              <a:rPr lang="pt-BR" sz="3600" dirty="0" smtClean="0"/>
              <a:t>que já desde longe começara a ser revelado.</a:t>
            </a:r>
          </a:p>
          <a:p>
            <a:pPr algn="ctr"/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 smtClean="0"/>
              <a:t>ORAÇÃO DA BÊNÇÃO DA ÁGUA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Senhor nosso Deus: Pelo vosso poder invisível, realizais maravilhas nos vossos sacramentos. Ao longo dos tempos preparastes a água para manifestar a graça do Batismo.</a:t>
            </a:r>
          </a:p>
          <a:p>
            <a:r>
              <a:rPr lang="pt-BR" dirty="0" smtClean="0"/>
              <a:t>Logo no princípio do mundo, o vosso Espírito pairava sobre as águas, prefigurando o seu poder de santificar.</a:t>
            </a:r>
          </a:p>
          <a:p>
            <a:r>
              <a:rPr lang="pt-BR" dirty="0" smtClean="0"/>
              <a:t>Nas águas do dilúvio destes-nos uma imagem do Batismo, sacramento da vida nova, porque as águas significam ao mesmo tempo o fim do pecado e o princípio da santidade.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Aos filhos de Abraão fizestes atravessar a pé enxuto o Mar Vermelho, para que esse povo, liberto da escravidão, fosse a imagem do povo santo dos batizados.</a:t>
            </a:r>
          </a:p>
          <a:p>
            <a:r>
              <a:rPr lang="pt-BR" dirty="0" smtClean="0"/>
              <a:t>O vosso Filho Jesus Cristo, ao ser batizado por João Batista nas águas do Jordão, recebeu a unção do Espírito Santo; suspenso na cruz, do seu lado aberto fez brotar sangue e água e, depois de ressuscitado, ordenou aos seus discípulos: “Ide e ensinai todos os povos e batizai-os em nome do Pai e do Filho e do Espírito Santo”.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Olhai agora, Senhor, para a vossa Igreja e dignai-Vos abrir para ela a fonte do Batismo. Receba esta água, pelo Espírito Santo, a graça do vosso Filho Unigênito, para que o homem, criado à vossa imagem, no sacramento do Batismo seja purificado das velhas impurezas e ressuscite homem novo pela água e pelo Espírito Santo.</a:t>
            </a:r>
          </a:p>
          <a:p>
            <a:pPr algn="ctr">
              <a:buNone/>
            </a:pPr>
            <a:r>
              <a:rPr lang="pt-BR" sz="2600" dirty="0" smtClean="0">
                <a:solidFill>
                  <a:srgbClr val="FF0000"/>
                </a:solidFill>
              </a:rPr>
              <a:t>Conforme os casos, o celebrante introduz o círio pascal, uma ou três vezes na água, ou toca na água com a mão direita, e continua: </a:t>
            </a:r>
          </a:p>
          <a:p>
            <a:r>
              <a:rPr lang="pt-BR" dirty="0" smtClean="0"/>
              <a:t>Desça sobre esta água, Senhor, por vosso Filho, a virtude do Espírito Santo, para que todos, sepultados com Cristo na sua morte pelo Batismo, com Ele ressuscitem para a vida. PNSJC.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O povo faz a seguinte aclamação: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6600" b="1" dirty="0" smtClean="0"/>
              <a:t>Fontes do Senhor, bendizei o Senhor, louvai-O e exaltai-O para sempre.</a:t>
            </a:r>
            <a:endParaRPr lang="pt-BR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RITOS DA RENÚNCIA E </a:t>
            </a:r>
            <a:br>
              <a:rPr lang="pt-BR" b="1" dirty="0" smtClean="0"/>
            </a:br>
            <a:r>
              <a:rPr lang="pt-BR" b="1" dirty="0" smtClean="0"/>
              <a:t>DA PROFISSÃO DA FÉ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O Mistério Pascal é proclamado pela </a:t>
            </a:r>
            <a:r>
              <a:rPr lang="pt-BR" b="1" dirty="0" smtClean="0"/>
              <a:t>fé ativa dos </a:t>
            </a:r>
            <a:r>
              <a:rPr lang="pt-BR" b="1" dirty="0" err="1" smtClean="0"/>
              <a:t>batizandos</a:t>
            </a:r>
            <a:r>
              <a:rPr lang="pt-BR" dirty="0" smtClean="0"/>
              <a:t>;</a:t>
            </a:r>
          </a:p>
          <a:p>
            <a:r>
              <a:rPr lang="pt-BR" dirty="0" smtClean="0"/>
              <a:t>Salvam-se, apenas, pela livre vontade de acreditar e querer receber o dom de Deus;</a:t>
            </a:r>
          </a:p>
          <a:p>
            <a:r>
              <a:rPr lang="pt-BR" dirty="0" smtClean="0"/>
              <a:t>A fé, que recebem, é </a:t>
            </a:r>
            <a:r>
              <a:rPr lang="pt-BR" b="1" dirty="0" smtClean="0"/>
              <a:t>deles</a:t>
            </a:r>
            <a:r>
              <a:rPr lang="pt-BR" dirty="0" smtClean="0"/>
              <a:t> também, e que se espera venha a tornar-se </a:t>
            </a:r>
            <a:r>
              <a:rPr lang="pt-BR" b="1" dirty="0" smtClean="0"/>
              <a:t>neles</a:t>
            </a:r>
            <a:r>
              <a:rPr lang="pt-BR" dirty="0" smtClean="0"/>
              <a:t> ativa;</a:t>
            </a:r>
          </a:p>
          <a:p>
            <a:r>
              <a:rPr lang="pt-BR" dirty="0" smtClean="0"/>
              <a:t>Estabelecem por um </a:t>
            </a:r>
            <a:r>
              <a:rPr lang="pt-BR" b="1" dirty="0" smtClean="0"/>
              <a:t>ato da sua vontade</a:t>
            </a:r>
            <a:r>
              <a:rPr lang="pt-BR" dirty="0" smtClean="0"/>
              <a:t>, </a:t>
            </a:r>
            <a:r>
              <a:rPr lang="pt-BR" b="1" dirty="0" smtClean="0">
                <a:solidFill>
                  <a:srgbClr val="FF0000"/>
                </a:solidFill>
              </a:rPr>
              <a:t>ALIANÇA </a:t>
            </a:r>
            <a:r>
              <a:rPr lang="pt-BR" dirty="0" smtClean="0"/>
              <a:t>com Cristo, renunciando aos erros e aderindo ao verdadeiro Deus.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14366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3600" dirty="0" smtClean="0"/>
              <a:t>Imediatamente depois de terem confessado com fé viva o mistério pascal de Cristo, os eleitos aproximam-se e </a:t>
            </a:r>
            <a:r>
              <a:rPr lang="pt-BR" sz="3600" b="1" dirty="0" smtClean="0">
                <a:solidFill>
                  <a:srgbClr val="FF0000"/>
                </a:solidFill>
              </a:rPr>
              <a:t>recebem esse mistério</a:t>
            </a:r>
            <a:r>
              <a:rPr lang="pt-BR" sz="3600" dirty="0" smtClean="0"/>
              <a:t>, agora expresso na </a:t>
            </a:r>
            <a:r>
              <a:rPr lang="pt-BR" sz="3600" b="1" dirty="0" smtClean="0"/>
              <a:t>ablução da água</a:t>
            </a:r>
            <a:r>
              <a:rPr lang="pt-BR" sz="3600" dirty="0" smtClean="0"/>
              <a:t>; e, depois de terem professado a sua fé na Santíssima Trindade, a mesma Trindade, invocada pelo celebrante, por sua própria ação, junta os seus eleitos ao número dos filhos da adoção e agrega-os ao seu povo.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Autofit/>
          </a:bodyPr>
          <a:lstStyle/>
          <a:p>
            <a:r>
              <a:rPr lang="pt-BR" sz="3600" b="1" dirty="0" smtClean="0"/>
              <a:t>A ABLUÇÃO DA ÁGUA SIGNIFICA A </a:t>
            </a:r>
            <a:r>
              <a:rPr lang="pt-BR" sz="3600" b="1" dirty="0" smtClean="0">
                <a:solidFill>
                  <a:srgbClr val="FF0000"/>
                </a:solidFill>
              </a:rPr>
              <a:t>PARTICIPAÇÃO MÍSTICA </a:t>
            </a:r>
            <a:r>
              <a:rPr lang="pt-BR" sz="3600" b="1" dirty="0" smtClean="0"/>
              <a:t>NA MORTE E RESSURREIÇÃO DE CRISTO</a:t>
            </a:r>
            <a:endParaRPr lang="pt-BR" sz="3600" dirty="0"/>
          </a:p>
        </p:txBody>
      </p:sp>
      <p:pic>
        <p:nvPicPr>
          <p:cNvPr id="5" name="Espaço Reservado para Conteúdo 4" descr="ablução mergulho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57430"/>
            <a:ext cx="4038600" cy="3143272"/>
          </a:xfrm>
        </p:spPr>
      </p:pic>
      <p:pic>
        <p:nvPicPr>
          <p:cNvPr id="6" name="Espaço Reservado para Conteúdo 5" descr="ablução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357430"/>
            <a:ext cx="4038600" cy="31432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4360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4300" dirty="0" smtClean="0"/>
              <a:t>Escolha-se, por isso, conforme os casos, ou o rito da imersão, ou o da infusão, de modo que, segundo as várias tradições e circunstâncias, melhor se compreenda que esta ablução não é simples rito de purificação, mas </a:t>
            </a:r>
            <a:r>
              <a:rPr lang="pt-BR" sz="4300" b="1" dirty="0" smtClean="0">
                <a:solidFill>
                  <a:srgbClr val="FF0000"/>
                </a:solidFill>
              </a:rPr>
              <a:t>sacramento de união com Cristo</a:t>
            </a:r>
            <a:r>
              <a:rPr lang="pt-BR" sz="4300" dirty="0" smtClean="0"/>
              <a:t>.</a:t>
            </a:r>
          </a:p>
          <a:p>
            <a:pPr algn="ctr"/>
            <a:endParaRPr lang="pt-BR" sz="4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Tem-se retomado o antigo costume das Fontes Batismais na entrada dos templos</a:t>
            </a:r>
            <a:endParaRPr lang="pt-BR" b="1" dirty="0"/>
          </a:p>
        </p:txBody>
      </p:sp>
      <p:pic>
        <p:nvPicPr>
          <p:cNvPr id="8" name="Espaço Reservado para Conteúdo 7" descr="Pia_batismal na entrad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803789"/>
            <a:ext cx="4040188" cy="2693459"/>
          </a:xfrm>
        </p:spPr>
      </p:pic>
      <p:pic>
        <p:nvPicPr>
          <p:cNvPr id="9" name="Espaço Reservado para Conteúdo 8" descr="Ft_Lauderdale_Temple_Baptistry entrada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86314" y="2786058"/>
            <a:ext cx="3714776" cy="27146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Autofit/>
          </a:bodyPr>
          <a:lstStyle/>
          <a:p>
            <a:r>
              <a:rPr lang="pt-BR" sz="4800" b="1" dirty="0" smtClean="0"/>
              <a:t>A CELEBRAÇÃO DA </a:t>
            </a:r>
            <a:br>
              <a:rPr lang="pt-BR" sz="4800" b="1" dirty="0" smtClean="0"/>
            </a:br>
            <a:r>
              <a:rPr lang="pt-BR" sz="4800" b="1" dirty="0" smtClean="0"/>
              <a:t>CONFIRMAÇÃO DOS ADULTOS</a:t>
            </a:r>
            <a:endParaRPr lang="pt-BR" sz="48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5100" dirty="0" smtClean="0"/>
              <a:t>A unção com o Crisma, depois do Batismo, significa o sacerdócio régio dos batizados e a sua inserção na comunidade do povo de Deus.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3400" dirty="0" smtClean="0"/>
              <a:t>Não se batize o adulto sem que, imediatamente depois do Batismo, receba a Confirmação, a não ser que obstem motivos graves. Por esta conexão é significada a </a:t>
            </a:r>
            <a:r>
              <a:rPr lang="pt-BR" sz="3400" b="1" dirty="0" smtClean="0">
                <a:solidFill>
                  <a:srgbClr val="FF0000"/>
                </a:solidFill>
              </a:rPr>
              <a:t>unidade do mistério pascal</a:t>
            </a:r>
            <a:r>
              <a:rPr lang="pt-BR" sz="3400" dirty="0" smtClean="0"/>
              <a:t>, a </a:t>
            </a:r>
            <a:r>
              <a:rPr lang="pt-BR" sz="3400" b="1" dirty="0" smtClean="0">
                <a:solidFill>
                  <a:srgbClr val="FF0000"/>
                </a:solidFill>
              </a:rPr>
              <a:t>íntima relação entre a missão do Filho</a:t>
            </a:r>
            <a:r>
              <a:rPr lang="pt-BR" sz="3400" dirty="0" smtClean="0"/>
              <a:t> e a </a:t>
            </a:r>
            <a:r>
              <a:rPr lang="pt-BR" sz="3400" b="1" dirty="0" smtClean="0">
                <a:solidFill>
                  <a:srgbClr val="FF0000"/>
                </a:solidFill>
              </a:rPr>
              <a:t>efusão do Espírito Santo</a:t>
            </a:r>
            <a:r>
              <a:rPr lang="pt-BR" sz="3400" dirty="0" smtClean="0"/>
              <a:t> e a </a:t>
            </a:r>
            <a:r>
              <a:rPr lang="pt-BR" sz="3400" b="1" dirty="0" smtClean="0"/>
              <a:t>estreita ligação dos sacramentos</a:t>
            </a:r>
            <a:r>
              <a:rPr lang="pt-BR" sz="3400" dirty="0" smtClean="0"/>
              <a:t>, pelos quais as duas pessoas divinas, juntamente com o Pai, vêm aos batizados.</a:t>
            </a:r>
          </a:p>
          <a:p>
            <a:pPr algn="ctr"/>
            <a:endParaRPr lang="pt-BR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A VESTE BRANCA É O SÍMBOLO DA SUA NOVA DIGNIDADE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Espaço Reservado para Conteúdo 4" descr="veste branca adulto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557" y="2357438"/>
            <a:ext cx="5772886" cy="37687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A PRIMEIRA PARTICIPAÇÃO DOS NEÓFITOS NA EUCARISTIA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92500" lnSpcReduction="10000"/>
          </a:bodyPr>
          <a:lstStyle/>
          <a:p>
            <a:r>
              <a:rPr lang="pt-BR" b="1" dirty="0" smtClean="0"/>
              <a:t>NEÓFITO: </a:t>
            </a:r>
            <a:r>
              <a:rPr lang="pt-BR" dirty="0" smtClean="0"/>
              <a:t>neo = novo / fito = planta =&gt; broto</a:t>
            </a:r>
          </a:p>
          <a:p>
            <a:r>
              <a:rPr lang="pt-BR" dirty="0" smtClean="0"/>
              <a:t>Por fim celebra-se a Eucaristia;</a:t>
            </a:r>
          </a:p>
          <a:p>
            <a:r>
              <a:rPr lang="pt-BR" dirty="0" smtClean="0"/>
              <a:t>É este o dia em que os neófitos nela participam pela primeira vez de pleno direito e encontram a </a:t>
            </a:r>
            <a:r>
              <a:rPr lang="pt-BR" b="1" dirty="0" smtClean="0"/>
              <a:t>consumação da sua iniciação</a:t>
            </a:r>
            <a:r>
              <a:rPr lang="pt-BR" dirty="0" smtClean="0"/>
              <a:t>;</a:t>
            </a:r>
          </a:p>
          <a:p>
            <a:r>
              <a:rPr lang="pt-BR" dirty="0" smtClean="0"/>
              <a:t>Nesta celebração os neófitos, uma vez elevados à dignidade do sacerdócio régio, tomam parte ativa na oração dos fiéis e, </a:t>
            </a:r>
          </a:p>
          <a:p>
            <a:r>
              <a:rPr lang="pt-BR" dirty="0" smtClean="0"/>
              <a:t>Quanto possível, no rito da apresentação das oblatas/oferendas ao altar;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00792"/>
          </a:xfrm>
        </p:spPr>
        <p:txBody>
          <a:bodyPr>
            <a:noAutofit/>
          </a:bodyPr>
          <a:lstStyle/>
          <a:p>
            <a:r>
              <a:rPr lang="pt-BR" sz="3700" dirty="0" smtClean="0"/>
              <a:t>Participam com toda a comunidade na ação do sacrifício e</a:t>
            </a:r>
          </a:p>
          <a:p>
            <a:r>
              <a:rPr lang="pt-BR" sz="3700" dirty="0" smtClean="0"/>
              <a:t> Dizem pela primeira vez a Oração dominical/do Senhor, na qual manifestam o espírito de adoção de filhos recebido no Batismo. </a:t>
            </a:r>
          </a:p>
          <a:p>
            <a:r>
              <a:rPr lang="pt-BR" sz="3700" dirty="0" smtClean="0"/>
              <a:t>Finalmente, comungando no Corpo que nos foi dado e no Sangue derramado por nós, confirmam os dons recebidos e saboreiam antecipadamente os eternos.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600" b="1" dirty="0" smtClean="0"/>
              <a:t>ALGUNS ASPECTOS DOS RITOS NO TEMPO DA PURIFICAÇÃO E ILUMINAÇÃO</a:t>
            </a:r>
            <a:endParaRPr lang="pt-BR" sz="3600" b="1" dirty="0"/>
          </a:p>
        </p:txBody>
      </p:sp>
      <p:pic>
        <p:nvPicPr>
          <p:cNvPr id="4" name="Espaço Reservado para Conteúdo 3" descr="ritos purificação iluminação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458" y="1600200"/>
            <a:ext cx="8041084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RITO DA ELEIÇÃO OU DA </a:t>
            </a:r>
            <a:br>
              <a:rPr lang="pt-BR" b="1" dirty="0" smtClean="0"/>
            </a:br>
            <a:r>
              <a:rPr lang="pt-BR" b="1" dirty="0" smtClean="0"/>
              <a:t>INSCRIÇÃO DO NOME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Celebrar-se-á na Missa do primeiro domingo da Quaresma;</a:t>
            </a:r>
          </a:p>
          <a:p>
            <a:r>
              <a:rPr lang="pt-BR" dirty="0" smtClean="0"/>
              <a:t>Após a homilia, apresentação dos candidatos:</a:t>
            </a:r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b="1" dirty="0" smtClean="0"/>
              <a:t>Senhor Padre, ao aproximarem-se as solenidades pascais, os catecúmenos aqui presentes, confiados na graça divina e ajudados pela oração e exemplo da comunidade, vêm pedir para serem admitidos aos sacramentos do Batismo, da Confirmação e da Eucaristia, depois de feita a preparação e de celebrados os escrutínios.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pt-BR" dirty="0" smtClean="0"/>
              <a:t>Faz-se então a chamada de cada candidato pelo seu nome. Ele aproxima-se, acompanhado pelo padrinho (e/ou madrinha), e coloca-se diante do celebrante;</a:t>
            </a:r>
          </a:p>
          <a:p>
            <a:r>
              <a:rPr lang="pt-BR" dirty="0" smtClean="0"/>
              <a:t>O celebrante dirige-se aos presentes: </a:t>
            </a:r>
          </a:p>
          <a:p>
            <a:pPr algn="ctr">
              <a:buNone/>
            </a:pPr>
            <a:r>
              <a:rPr lang="pt-BR" b="1" dirty="0" smtClean="0"/>
              <a:t>A santa Igreja de Deus deseja ter a certeza de que estes catecúmenos estão preparados para serem admitidos no número dos eleitos que vão celebrar a iniciação cristã nas próximas festas pascais. 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t-BR" sz="4400" dirty="0" smtClean="0"/>
              <a:t>E, dirigindo-se aos padrinhos: </a:t>
            </a:r>
          </a:p>
          <a:p>
            <a:pPr algn="ctr">
              <a:buNone/>
            </a:pPr>
            <a:r>
              <a:rPr lang="pt-BR" sz="4400" b="1" dirty="0" smtClean="0"/>
              <a:t>1) Neste sentido me dirijo a vós, padrinhos (e madrinhas), para pedir o vosso testemunho: Sabeis se estes catecúmenos foram fiéis em escutar a palavra de Deus que a Igreja lhes anunciou?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07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b="1" dirty="0" smtClean="0"/>
              <a:t>2) Começaram a pôr em prática a palavra que escutaram vivendo sob o olhar de Deus?</a:t>
            </a:r>
          </a:p>
          <a:p>
            <a:pPr>
              <a:buNone/>
            </a:pPr>
            <a:r>
              <a:rPr lang="pt-BR" b="1" dirty="0" smtClean="0"/>
              <a:t>3) Viveram em comunhão fraterna e entregues à oração?</a:t>
            </a:r>
          </a:p>
          <a:p>
            <a:pPr>
              <a:buNone/>
            </a:pPr>
            <a:r>
              <a:rPr lang="pt-BR" dirty="0" smtClean="0"/>
              <a:t>Ou:</a:t>
            </a:r>
            <a:r>
              <a:rPr lang="pt-BR" b="1" dirty="0" smtClean="0"/>
              <a:t> Julgais, </a:t>
            </a:r>
            <a:r>
              <a:rPr lang="pt-BR" b="1" i="1" u="sng" dirty="0" smtClean="0"/>
              <a:t>diante de Deus</a:t>
            </a:r>
            <a:r>
              <a:rPr lang="pt-BR" b="1" dirty="0" smtClean="0"/>
              <a:t>, que estes candidatos são dignos de ser admitidos aos sacramentos da iniciação cristã?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r>
              <a:rPr lang="pt-BR" dirty="0" smtClean="0"/>
              <a:t>O celebrante pergunta a toda a </a:t>
            </a:r>
            <a:r>
              <a:rPr lang="pt-BR" dirty="0" err="1" smtClean="0"/>
              <a:t>assembleia</a:t>
            </a:r>
            <a:r>
              <a:rPr lang="pt-BR" dirty="0" smtClean="0"/>
              <a:t>: </a:t>
            </a:r>
          </a:p>
          <a:p>
            <a:pPr algn="ctr">
              <a:buNone/>
            </a:pPr>
            <a:r>
              <a:rPr lang="pt-BR" b="1" dirty="0" smtClean="0"/>
              <a:t>E vós, irmãos, estais de acordo com a admissão destes candidatos aos sacramentos da iniciação cristã?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t-BR" dirty="0" smtClean="0"/>
              <a:t>Voltando-se para os catecúmenos: </a:t>
            </a:r>
          </a:p>
          <a:p>
            <a:pPr algn="ctr">
              <a:buNone/>
            </a:pPr>
            <a:r>
              <a:rPr lang="pt-BR" b="1" dirty="0" smtClean="0"/>
              <a:t>A vós me dirijo agora, caros catecúmenos. Os vossos padrinhos (e madrinhas), catequistas (e toda a comunidade) deram bom testemunho a vosso respeito. Confiando nesse testemunho, a Igreja, em nome de Cristo, chama-vos aos sacramentos pascais. Desde há muito que tendes escutado a voz de Cristo. Respondei agora perante a Igreja e manifestai os vossos sentimentos, dizendo-me: Quereis receber os sacramentos da iniciação cristã, isto é, o Batismo, a Confirmação e a Eucaristia?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“FAZEI ENTÃO A INSCRIÇÃO DO VOSSO NOME.”</a:t>
            </a:r>
            <a:endParaRPr lang="pt-BR" b="1" dirty="0"/>
          </a:p>
        </p:txBody>
      </p:sp>
      <p:pic>
        <p:nvPicPr>
          <p:cNvPr id="4" name="Espaço Reservado para Conteúdo 3" descr="inscrição do nom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sp>
        <p:nvSpPr>
          <p:cNvPr id="5" name="Retângulo 4"/>
          <p:cNvSpPr/>
          <p:nvPr/>
        </p:nvSpPr>
        <p:spPr>
          <a:xfrm>
            <a:off x="6286512" y="2143116"/>
            <a:ext cx="557210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928926" y="2571744"/>
            <a:ext cx="628648" cy="7000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857620" y="3357562"/>
            <a:ext cx="485772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ADMISSÃO OU ELEIÇÃO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sz="4800" b="1" dirty="0" smtClean="0"/>
              <a:t>N. e N., fostes eleitos para receber os sacramentos da iniciação cristã na próxima Vigília pascal.</a:t>
            </a:r>
          </a:p>
          <a:p>
            <a:r>
              <a:rPr lang="pt-BR" sz="4800" dirty="0" smtClean="0"/>
              <a:t>Catecúmenos: </a:t>
            </a:r>
            <a:r>
              <a:rPr lang="pt-BR" sz="4800" b="1" dirty="0" smtClean="0"/>
              <a:t>Graças a Deus!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E o celebrante continua: </a:t>
            </a:r>
          </a:p>
          <a:p>
            <a:pPr algn="ctr">
              <a:buNone/>
            </a:pPr>
            <a:r>
              <a:rPr lang="pt-BR" b="1" dirty="0" smtClean="0"/>
              <a:t>Agora é vosso dever, como aliás de todos nós, oferecer a vossa fidelidade a Deus, que vos chamou e é fiel a esse chamamento, e com generosidade viver plenamente de acordo com a vossa eleição. Haveis de consegui-lo com a ajuda de Deus. </a:t>
            </a:r>
          </a:p>
          <a:p>
            <a:pPr algn="ctr">
              <a:buNone/>
            </a:pPr>
            <a:endParaRPr lang="pt-BR" b="1" dirty="0" smtClean="0"/>
          </a:p>
          <a:p>
            <a:r>
              <a:rPr lang="pt-BR" dirty="0" smtClean="0"/>
              <a:t>Voltando-se, depois, para os padrinhos: </a:t>
            </a:r>
          </a:p>
          <a:p>
            <a:pPr algn="ctr">
              <a:buNone/>
            </a:pPr>
            <a:r>
              <a:rPr lang="pt-BR" b="1" dirty="0" smtClean="0"/>
              <a:t>Tomai ao vosso cuidado, no Senhor, os catecúmenos a respeito dos quais destes testemunho. Acompanhai-os com a vossa ajuda fraterna e com o vosso exemplo, até chegarem aos sacramentos da vida eterna. </a:t>
            </a:r>
          </a:p>
          <a:p>
            <a:pPr algn="ctr">
              <a:buNone/>
            </a:pPr>
            <a:endParaRPr lang="pt-BR" b="1" dirty="0" smtClean="0"/>
          </a:p>
          <a:p>
            <a:pPr algn="ctr">
              <a:buNone/>
            </a:pPr>
            <a:r>
              <a:rPr lang="pt-BR" dirty="0" smtClean="0"/>
              <a:t>E convida-os a porem a mão no ombro dos candidatos que tomam ao seu cuidado.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PRECES PELOS ELEITOS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Terminadas as preces, o celebrante, </a:t>
            </a:r>
            <a:r>
              <a:rPr lang="pt-BR" dirty="0" smtClean="0">
                <a:solidFill>
                  <a:srgbClr val="FF0000"/>
                </a:solidFill>
              </a:rPr>
              <a:t>de mãos estendidas </a:t>
            </a:r>
            <a:r>
              <a:rPr lang="pt-BR" dirty="0" smtClean="0"/>
              <a:t>sobre os eleitos, conclui: </a:t>
            </a:r>
          </a:p>
          <a:p>
            <a:pPr algn="ctr">
              <a:buNone/>
            </a:pPr>
            <a:r>
              <a:rPr lang="pt-BR" b="1" dirty="0" smtClean="0"/>
              <a:t>Senhor nosso Deus, que sois o criador e o restaurador do gênero humano, olhai com bondade para aqueles que chamais à filiação divina, e juntai estes novos membros ao povo da nova Aliança, para que também eles se tornem filhos da promessa e, assim, o que não conseguiram por natureza tenham a alegria de o alcançar pela graça. PNSJC... 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DESPEDIDA DOS ELEITOS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pt-BR" sz="3800" b="1" dirty="0" smtClean="0"/>
              <a:t>Caríssimos eleitos: Começastes conosco esta caminhada da Quaresma. Cristo será para vós o Caminho, a Verdade e a Vida, sobretudo quando, nos próximos escrutínios, estivermos todos de novo reunidos. Agora ide em paz e o Senhor vos acompanhe.</a:t>
            </a:r>
            <a:endParaRPr lang="pt-BR" sz="3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929354"/>
          </a:xfrm>
        </p:spPr>
        <p:txBody>
          <a:bodyPr>
            <a:normAutofit lnSpcReduction="10000"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Os eleitos retiram-se</a:t>
            </a:r>
            <a:r>
              <a:rPr lang="pt-BR" dirty="0" smtClean="0"/>
              <a:t>, ANTES DAS PRECES DA ASSEMBLEIA. Se houver razões graves para não saírem e tiverem, por isso, de ficar com os fiéis, embora assistam à Eucaristia, não participem nela como se já fossem batizados. No caso de se não celebrar a Eucaristia, canta-se, se for oportuno, um cântico apropriado, e despedem-se os fiéis juntamente com os eleitos. </a:t>
            </a:r>
          </a:p>
          <a:p>
            <a:r>
              <a:rPr lang="pt-BR" dirty="0" smtClean="0"/>
              <a:t>Depois de os eleitos se retirarem, celebra-se a Eucaristia. Começa imediatamente a Oração universal pelas necessidades da Igreja e do mundo inteiro.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600" b="1" dirty="0" smtClean="0"/>
              <a:t>PRIMEIRO ESCRUTÍNIO</a:t>
            </a:r>
            <a:endParaRPr lang="pt-BR" sz="6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pt-BR" sz="5400" dirty="0" smtClean="0"/>
              <a:t>Celebra-se no III domingo da Quaresma, com os formulários que vêm indicados no Missal e no Lecionário.</a:t>
            </a:r>
          </a:p>
          <a:p>
            <a:endParaRPr lang="pt-BR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86478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Depois da homilia, os eleitos aproximam-se com os padrinhos e as madrinhas e ficam de pé diante do celebrante. </a:t>
            </a:r>
          </a:p>
          <a:p>
            <a:r>
              <a:rPr lang="pt-BR" dirty="0" smtClean="0"/>
              <a:t>O celebrante, dirigindo-se primeiro aos </a:t>
            </a:r>
            <a:r>
              <a:rPr lang="pt-BR" b="1" dirty="0" smtClean="0"/>
              <a:t>fiéis</a:t>
            </a:r>
            <a:r>
              <a:rPr lang="pt-BR" dirty="0" smtClean="0"/>
              <a:t>, convida-os a orarem em silêncio pelos eleitos, implorando para eles o espírito de penitência, o sentido do pecado e a verdadeira liberdade dos filhos de Deus. </a:t>
            </a:r>
          </a:p>
          <a:p>
            <a:r>
              <a:rPr lang="pt-BR" dirty="0" smtClean="0"/>
              <a:t>Em seguida, voltando-se para os </a:t>
            </a:r>
            <a:r>
              <a:rPr lang="pt-BR" b="1" dirty="0" smtClean="0"/>
              <a:t>catecúmenos</a:t>
            </a:r>
            <a:r>
              <a:rPr lang="pt-BR" dirty="0" smtClean="0"/>
              <a:t>, convida-os igualmente a orarem em silêncio e exorta-os a que manifestem também os seus sentimentos de penitência por uma </a:t>
            </a:r>
            <a:r>
              <a:rPr lang="pt-BR" b="1" dirty="0" smtClean="0">
                <a:solidFill>
                  <a:srgbClr val="FF0000"/>
                </a:solidFill>
              </a:rPr>
              <a:t>atitude corporal</a:t>
            </a:r>
            <a:r>
              <a:rPr lang="pt-BR" dirty="0" smtClean="0"/>
              <a:t>, inclinando-se ou ajoelhando. </a:t>
            </a:r>
          </a:p>
          <a:p>
            <a:r>
              <a:rPr lang="pt-BR" dirty="0" smtClean="0"/>
              <a:t>Conclui: </a:t>
            </a:r>
            <a:r>
              <a:rPr lang="pt-BR" b="1" dirty="0" smtClean="0"/>
              <a:t>Eleitos de Deus, inclinai-vos (ou: ajoelhai) e orai.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7200" b="1" dirty="0" smtClean="0"/>
              <a:t>EXORCISMO 1</a:t>
            </a:r>
            <a:endParaRPr lang="pt-BR" sz="72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Depois das preces, o celebrante, voltado para os eleitos, diz, com as mãos juntas: </a:t>
            </a:r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sz="3400" b="1" dirty="0" smtClean="0"/>
              <a:t>Oremos. Senhor nosso Deus, que nos enviastes o vosso Filho como Salvador, olhai para estes catecúmenos que, como a Samaritana, desejam a água viva. Convertei-os pela vossa palavra e levai-os a confessarem-se prisioneiros dos seus próprios pecados e fraquezas. Não permitais que eles, levados por </a:t>
            </a:r>
            <a:r>
              <a:rPr lang="pt-BR" sz="3400" b="1" dirty="0" smtClean="0">
                <a:solidFill>
                  <a:srgbClr val="FF0000"/>
                </a:solidFill>
              </a:rPr>
              <a:t>falsa confiança em si próprios</a:t>
            </a:r>
            <a:r>
              <a:rPr lang="pt-BR" sz="3400" b="1" dirty="0" smtClean="0"/>
              <a:t>, se deixem enganar pela astúcia do demônio, mas </a:t>
            </a:r>
            <a:r>
              <a:rPr lang="pt-BR" sz="3400" b="1" dirty="0" smtClean="0">
                <a:solidFill>
                  <a:srgbClr val="FF0000"/>
                </a:solidFill>
              </a:rPr>
              <a:t>livrai-os do espírito da mentira</a:t>
            </a:r>
            <a:r>
              <a:rPr lang="pt-BR" sz="3400" b="1" dirty="0" smtClean="0"/>
              <a:t>, para que, reconhecendo os seus pecados, sejam </a:t>
            </a:r>
            <a:r>
              <a:rPr lang="pt-BR" sz="3400" b="1" dirty="0" smtClean="0">
                <a:solidFill>
                  <a:srgbClr val="FF0000"/>
                </a:solidFill>
              </a:rPr>
              <a:t>purificados no seu espírito </a:t>
            </a:r>
            <a:r>
              <a:rPr lang="pt-BR" sz="3400" b="1" dirty="0" smtClean="0"/>
              <a:t>e entrem pelo caminho da salvação. PNSJC...</a:t>
            </a:r>
            <a:endParaRPr lang="pt-BR" sz="3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8647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5400" dirty="0" smtClean="0"/>
              <a:t>Em seguida, o celebrante, se o puder fazer sem incômodo, </a:t>
            </a:r>
            <a:r>
              <a:rPr lang="pt-BR" sz="5400" b="1" dirty="0" smtClean="0"/>
              <a:t>impõe a mão</a:t>
            </a:r>
            <a:r>
              <a:rPr lang="pt-BR" sz="5400" dirty="0" smtClean="0"/>
              <a:t>, em silêncio, sobre cada um dos eleitos. Depois, estendendo as mãos sobre os eleitos, continua: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2500" b="1" dirty="0" smtClean="0"/>
              <a:t>Senhor Jesus, Vós sois a fonte de que estes eleitos têm sede e o mestre que eles procuram. Só Vós sois verdadeiramente santo e na vossa presença eles não ousam proclamar-se inocentes, antes abrem confiadamente o seu coração, para mostrarem as suas manchas e descobrirem as feridas ocultas. Por vosso amor, </a:t>
            </a:r>
            <a:r>
              <a:rPr lang="pt-BR" sz="2500" b="1" dirty="0" smtClean="0">
                <a:solidFill>
                  <a:srgbClr val="FF0000"/>
                </a:solidFill>
              </a:rPr>
              <a:t>libertai-os das suas enfermidades</a:t>
            </a:r>
            <a:r>
              <a:rPr lang="pt-BR" sz="2500" b="1" dirty="0" smtClean="0"/>
              <a:t>, dai-lhes saúde, que estão doentes, dai de beber aos que têm sede, e dai-lhes a vossa paz. </a:t>
            </a:r>
            <a:r>
              <a:rPr lang="pt-BR" sz="2500" b="1" dirty="0" smtClean="0">
                <a:solidFill>
                  <a:srgbClr val="FF0000"/>
                </a:solidFill>
              </a:rPr>
              <a:t>Pelo poder do vosso nome</a:t>
            </a:r>
            <a:r>
              <a:rPr lang="pt-BR" sz="2500" b="1" dirty="0" smtClean="0"/>
              <a:t>, que nós invocamos com fé, vinde, Senhor, e dai-lhes a salvação. </a:t>
            </a:r>
            <a:r>
              <a:rPr lang="pt-BR" sz="2500" b="1" dirty="0" smtClean="0">
                <a:solidFill>
                  <a:srgbClr val="FF0000"/>
                </a:solidFill>
              </a:rPr>
              <a:t>Exercei o vosso poder sobre o espírito do mal</a:t>
            </a:r>
            <a:r>
              <a:rPr lang="pt-BR" sz="2500" b="1" dirty="0" smtClean="0"/>
              <a:t>, que vencestes com a vossa ressurreição. No Espírito Santo mostrai o caminho aos vossos eleitos, para caminharem para o Pai, e O poderem adorar em verdade. Vós que sois Deus com o Pai na unidade do Espírito Santo.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DESPEDIDA DOS ELEITOS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Depois o celebrante despede os eleitos, dizendo: </a:t>
            </a:r>
          </a:p>
          <a:p>
            <a:pPr algn="ctr">
              <a:buNone/>
            </a:pPr>
            <a:endParaRPr lang="pt-BR" sz="2000" b="1" dirty="0" smtClean="0"/>
          </a:p>
          <a:p>
            <a:pPr algn="ctr">
              <a:buNone/>
            </a:pPr>
            <a:r>
              <a:rPr lang="pt-BR" b="1" dirty="0" smtClean="0"/>
              <a:t>Eleitos, voltareis a reunir-vos para o próximo escrutínio. O Senhor esteja sempre convosco. Ide em paz e o Senhor vos acompanhe. </a:t>
            </a:r>
          </a:p>
          <a:p>
            <a:pPr algn="ctr">
              <a:buNone/>
            </a:pPr>
            <a:endParaRPr lang="pt-BR" b="1" dirty="0" smtClean="0"/>
          </a:p>
          <a:p>
            <a:pPr algn="ctr">
              <a:buNone/>
            </a:pPr>
            <a:r>
              <a:rPr lang="pt-BR" dirty="0" smtClean="0"/>
              <a:t>Eleitos: </a:t>
            </a:r>
            <a:r>
              <a:rPr lang="pt-BR" b="1" dirty="0" smtClean="0"/>
              <a:t>Graças a Deus!</a:t>
            </a:r>
          </a:p>
          <a:p>
            <a:pPr algn="ctr">
              <a:buNone/>
            </a:pPr>
            <a:r>
              <a:rPr lang="pt-BR" dirty="0" smtClean="0"/>
              <a:t>Os eleitos se retiram e continua a Eucaristia.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SEGUNDO ESCRUTÍNIO</a:t>
            </a:r>
            <a:br>
              <a:rPr lang="pt-BR" b="1" dirty="0" smtClean="0"/>
            </a:br>
            <a:r>
              <a:rPr lang="pt-BR" b="1" dirty="0" smtClean="0"/>
              <a:t>EXORCISMO 2 (IV DQ)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dirty="0" smtClean="0"/>
              <a:t>Oremos. Pai de infinita misericórdia, que destes ao cego de nascença a fé em vosso Filho para que entrasse no reino da vossa luz, fazei que os vossos eleitos aqui presentes sejam </a:t>
            </a:r>
            <a:r>
              <a:rPr lang="pt-BR" b="1" dirty="0" smtClean="0"/>
              <a:t>libertados das ilusões</a:t>
            </a:r>
            <a:r>
              <a:rPr lang="pt-BR" dirty="0" smtClean="0"/>
              <a:t> que os envolvem e os cegam e concedei-lhes a graça de se enraizarem firmemente na verdade para se tornarem filhos da luz e assim permanecerem para sempre. PNSJC...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pt-BR" sz="2400" dirty="0" smtClean="0"/>
              <a:t>O celebrante, se o puder, impõe a mão, em silêncio, sobre cada um dos eleitos. Depois, estendendo as mãos sobre os eleitos: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b="1" dirty="0" smtClean="0"/>
              <a:t>Senhor Jesus, luz verdadeira que iluminais todos os homens, pelo vosso Espírito de verdade </a:t>
            </a:r>
            <a:r>
              <a:rPr lang="pt-BR" b="1" dirty="0" smtClean="0">
                <a:solidFill>
                  <a:srgbClr val="FF0000"/>
                </a:solidFill>
              </a:rPr>
              <a:t>libertai todos aqueles que estão dominados pelo demônio, pai da mentira</a:t>
            </a:r>
            <a:r>
              <a:rPr lang="pt-BR" b="1" dirty="0" smtClean="0"/>
              <a:t>, e nestes eleitos, que escolhestes para os vossos sacramentos, despertai o amor do bem, para que, inundados pela vossa luz, se tornem, como o cego a quem outrora restituístes a vista, firmes e corajosas testemunhas da fé. Vós que sois Deus com o Pai na unidade do Espírito Santo.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TERCEIRO ESCRUTÍNIO</a:t>
            </a:r>
            <a:br>
              <a:rPr lang="pt-BR" b="1" dirty="0" smtClean="0"/>
            </a:br>
            <a:r>
              <a:rPr lang="pt-BR" b="1" dirty="0" smtClean="0"/>
              <a:t>EXORCISMO 3 (V DQ)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pt-BR" dirty="0" smtClean="0"/>
              <a:t>Oremos. Senhor, Pai santo, fonte da vida eterna, Deus dos vivos e não dos mortos, que enviastes o vosso Filho a anunciar a vida aos homens para os libertar do reino da morte e os conduzir à ressurreição, </a:t>
            </a:r>
            <a:r>
              <a:rPr lang="pt-BR" b="1" dirty="0" smtClean="0">
                <a:solidFill>
                  <a:srgbClr val="FF0000"/>
                </a:solidFill>
              </a:rPr>
              <a:t>livrai estes vossos eleitos do poder da morte que vem do espírito maligno</a:t>
            </a:r>
            <a:r>
              <a:rPr lang="pt-BR" dirty="0" smtClean="0"/>
              <a:t>, para que recebam a vida nova de Cristo ressuscitado e dela possam dar testemunho. PNSJC...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r>
              <a:rPr lang="pt-BR" sz="2400" dirty="0" smtClean="0"/>
              <a:t>...Impõe a mão, estendendo-as sobre os eleitos: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8641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pt-BR" b="1" dirty="0" smtClean="0"/>
              <a:t>Senhor Jesus Cristo, que, ao ressuscitar Lázaro de entre os mortos, nos destes um sinal de que tínheis vindo para que os homens tivessem a vida, e a tivessem em abundância, </a:t>
            </a:r>
            <a:r>
              <a:rPr lang="pt-BR" b="1" dirty="0" smtClean="0">
                <a:solidFill>
                  <a:srgbClr val="FF0000"/>
                </a:solidFill>
              </a:rPr>
              <a:t>livrai da morte </a:t>
            </a:r>
            <a:r>
              <a:rPr lang="pt-BR" b="1" dirty="0" smtClean="0"/>
              <a:t>os que buscam a vida nos vossos sacramentos, </a:t>
            </a:r>
            <a:r>
              <a:rPr lang="pt-BR" b="1" dirty="0" smtClean="0">
                <a:solidFill>
                  <a:srgbClr val="FF0000"/>
                </a:solidFill>
              </a:rPr>
              <a:t>libertai-os do espírito do mal</a:t>
            </a:r>
            <a:r>
              <a:rPr lang="pt-BR" b="1" dirty="0" smtClean="0"/>
              <a:t>, e, pelo vosso Espírito que dá a vida, comunicai-lhes a fé, a esperança e a caridade, para que vivam eternamente convosco e participem da glória da vossa ressurreição. Vós que sois Deus com o Pai na unidade do Espírito Santo.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6600" b="1" dirty="0" smtClean="0"/>
              <a:t>NOS TRÊS EXORCISMOS</a:t>
            </a:r>
            <a:endParaRPr lang="pt-BR" sz="6600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2357430"/>
            <a:ext cx="8229600" cy="342902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sz="8000" dirty="0" smtClean="0"/>
              <a:t>TODOS DIZEM </a:t>
            </a:r>
            <a:r>
              <a:rPr lang="pt-BR" sz="8000" b="1" dirty="0" smtClean="0">
                <a:solidFill>
                  <a:srgbClr val="FF0000"/>
                </a:solidFill>
              </a:rPr>
              <a:t>AMÉM</a:t>
            </a:r>
            <a:r>
              <a:rPr lang="pt-BR" sz="8000" dirty="0" smtClean="0"/>
              <a:t> NO FINAL DAS ORAÇÕES.</a:t>
            </a:r>
            <a:endParaRPr lang="pt-BR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AS ENTREGAS/TRADIÇÕES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72098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Se as “tradições” não tiverem ainda sido celebradas anteriormente celebram-se depois dos escrutínios. Completada a instrução dos catecúmenos ou decorrido um tempo conveniente depois de começada, a Igreja entrega-lhes, num gesto de grande amor, os documentos que, desde os tempos antigos, são considerados como o compêndio da sua fé e da sua oração. </a:t>
            </a:r>
          </a:p>
          <a:p>
            <a:r>
              <a:rPr lang="pt-BR" dirty="0" smtClean="0"/>
              <a:t>É para desejar que as “tradições” se façam na presença de toda a comunidade dos fiéis a seguir à liturgia da palavra de uma Missa ferial, com leituras condizentes com essas mesmas “tradições”.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TRADIÇÃO DO SÍMBOLO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É a primeira. Os eleitos devem aprender de cor, para depois o dizerem publicamente, antes de professarem a sua fé, de acordo com ele, no dia do Batismo;</a:t>
            </a:r>
          </a:p>
          <a:p>
            <a:r>
              <a:rPr lang="pt-BR" dirty="0" smtClean="0"/>
              <a:t>A tradição do Símbolo faz-se dentro da semana que se segue ao primeiro escrutínio. Se for conveniente, pode também celebrar-se durante o tempo do catecumenato;</a:t>
            </a:r>
          </a:p>
          <a:p>
            <a:r>
              <a:rPr lang="pt-BR" dirty="0" smtClean="0"/>
              <a:t>Seguem-se as leituras e a homilia.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786478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Depois da homilia, o diácono diz: </a:t>
            </a:r>
          </a:p>
          <a:p>
            <a:pPr algn="ctr">
              <a:buNone/>
            </a:pPr>
            <a:r>
              <a:rPr lang="pt-BR" b="1" dirty="0" smtClean="0"/>
              <a:t>Aproximem-se os eleitos para receberem da Igreja o Símbolo da fé. </a:t>
            </a:r>
          </a:p>
          <a:p>
            <a:r>
              <a:rPr lang="pt-BR" dirty="0" smtClean="0"/>
              <a:t>Então o celebrante dirige-se aos eleitos com estas palavras ou outras semelhantes:</a:t>
            </a:r>
          </a:p>
          <a:p>
            <a:pPr algn="ctr">
              <a:buNone/>
            </a:pPr>
            <a:r>
              <a:rPr lang="pt-BR" b="1" dirty="0" smtClean="0"/>
              <a:t>Caríssimos eleitos, escutai as palavras da fé, daquela fé que vos dará a justificação. São poucas essas palavras, mas encerram grandes mistérios. Recebei-as com sinceridade e guardai-as no coração.</a:t>
            </a:r>
            <a:endParaRPr lang="pt-BR" dirty="0" smtClean="0"/>
          </a:p>
          <a:p>
            <a:r>
              <a:rPr lang="pt-BR" dirty="0" smtClean="0"/>
              <a:t>Depois o celebrante começa o Símbolo, dizendo: </a:t>
            </a:r>
          </a:p>
          <a:p>
            <a:pPr algn="ctr">
              <a:buNone/>
            </a:pPr>
            <a:r>
              <a:rPr lang="pt-BR" b="1" dirty="0" smtClean="0"/>
              <a:t>Creio em Deus (Apostólico ou </a:t>
            </a:r>
            <a:r>
              <a:rPr lang="pt-BR" b="1" dirty="0" err="1" smtClean="0"/>
              <a:t>Niceno</a:t>
            </a:r>
            <a:r>
              <a:rPr lang="pt-BR" b="1" dirty="0" smtClean="0"/>
              <a:t>)</a:t>
            </a:r>
            <a:endParaRPr lang="pt-BR" dirty="0" smtClean="0"/>
          </a:p>
          <a:p>
            <a:r>
              <a:rPr lang="pt-BR" dirty="0" smtClean="0"/>
              <a:t>e continua, sozinho ou juntamente com a comunidade dos fiéis.</a:t>
            </a:r>
          </a:p>
          <a:p>
            <a:endParaRPr lang="pt-B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ORAÇÃO SOBRE OS ELEITOS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pt-BR" b="1" dirty="0" smtClean="0"/>
              <a:t>Oremos, irmãos, pelos nossos eleitos, para que Deus, nosso Senhor, lhes ilumine o coração e lhes dê o seu amor, de modo que, renascidos no Batismo, e recebendo o perdão de todos os pecados, se tornem membros do corpo de Jesus Cristo, nosso Senhor. </a:t>
            </a:r>
          </a:p>
          <a:p>
            <a:pPr algn="ctr">
              <a:buNone/>
            </a:pPr>
            <a:endParaRPr lang="pt-BR" b="1" dirty="0" smtClean="0"/>
          </a:p>
          <a:p>
            <a:r>
              <a:rPr lang="pt-BR" dirty="0" smtClean="0"/>
              <a:t>Todos oram em silêncio.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Em seguida o celebrante, com as mãos estendidas sobre os eleitos, diz: </a:t>
            </a:r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b="1" dirty="0" smtClean="0"/>
              <a:t>Senhor, fonte da luz e da verdade, invocamos a vossa eterna e justíssima misericórdia para estes vossos servos N. e N.: purificai-os e tornai-os santos, dai-lhes a ciência verdadeira, a esperança firme e a santa doutrina, para que se tornem dignos de chegarem à graça do Batismo. PNSJC... </a:t>
            </a:r>
          </a:p>
          <a:p>
            <a:pPr algn="ctr">
              <a:buNone/>
            </a:pPr>
            <a:endParaRPr lang="pt-BR" b="1" dirty="0" smtClean="0"/>
          </a:p>
          <a:p>
            <a:r>
              <a:rPr lang="pt-BR" dirty="0" smtClean="0"/>
              <a:t>Todos: Amém.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TRADIÇÃO DA ORAÇÃO DOMINICAL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Desde a antiguidade a Oração dominical é oração própria daqueles que, pelo Batismo, receberam o espírito de filhos adotivos. Os neófitos dizem-na, juntamente com os outros batizados, na primeira celebração da Eucaristia em que tomam parte. </a:t>
            </a:r>
          </a:p>
          <a:p>
            <a:r>
              <a:rPr lang="pt-BR" dirty="0" smtClean="0"/>
              <a:t>A tradição da Oração dominical faz-se dentro da semana que se segue ao terceiro escrutínio. Se for conveniente, pode também celebrar-se durante o tempo do catecumenato. Se for necessário, pode ainda ser diferida juntamente com os ritos imediatamente preparatórios. </a:t>
            </a:r>
          </a:p>
          <a:p>
            <a:r>
              <a:rPr lang="pt-BR" dirty="0" smtClean="0"/>
              <a:t>Seguem-se as leituras e homilia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ORAÇÃO SOBRE OS ELEITOS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143536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Depois o celebrante convida os fiéis a orar, com estas palavras ou outras semelhantes:</a:t>
            </a:r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b="1" dirty="0" smtClean="0"/>
              <a:t> Oremos, irmãos, pelos nossos eleitos, para que Deus, nosso Senhor, lhes ilumine o coração e lhes dê o seu amor, de modo que, renascidos no Batismo, e recebendo o perdão de todos os pecados, se tornem membros do corpo de Cristo, nosso Senhor. </a:t>
            </a:r>
          </a:p>
          <a:p>
            <a:endParaRPr lang="pt-BR" dirty="0" smtClean="0"/>
          </a:p>
          <a:p>
            <a:r>
              <a:rPr lang="pt-BR" dirty="0" smtClean="0"/>
              <a:t>Todos oram em silêncio.</a:t>
            </a:r>
            <a:endParaRPr lang="pt-B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Em seguida o celebrante, com as mãos estendidas sobre os eleitos, diz: </a:t>
            </a:r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b="1" dirty="0" smtClean="0"/>
              <a:t>Deus eterno e onipotente, que fazeis crescer continuamente a vossa Igreja com o nascimento de novos filhos, aumentai a fé e a compreensão dos nossos eleitos, para que, uma vez renascidos na fonte batismal, sejam contados entre os vossos filhos adotivos. PNSJC... </a:t>
            </a:r>
          </a:p>
          <a:p>
            <a:pPr algn="ctr">
              <a:buNone/>
            </a:pPr>
            <a:endParaRPr lang="pt-BR" b="1" dirty="0" smtClean="0"/>
          </a:p>
          <a:p>
            <a:pPr algn="ctr">
              <a:buNone/>
            </a:pPr>
            <a:r>
              <a:rPr lang="pt-BR" dirty="0" smtClean="0"/>
              <a:t>Todos:</a:t>
            </a:r>
            <a:r>
              <a:rPr lang="pt-BR" b="1" dirty="0" smtClean="0"/>
              <a:t> Amém.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RITOS IMEDIATAMENTE PREPARATÓRIOS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I. RECITAÇÃO DO SÍMBOLO</a:t>
            </a:r>
          </a:p>
          <a:p>
            <a:r>
              <a:rPr lang="pt-BR" dirty="0" smtClean="0"/>
              <a:t>Por meio deste rito, os eleitos preparam-se para a profissão de fé batismal e por ele se lhes ensina o dever de anunciarem a palavra do Evangelho.</a:t>
            </a:r>
          </a:p>
          <a:p>
            <a:r>
              <a:rPr lang="pt-BR" dirty="0" smtClean="0"/>
              <a:t>Se não for possível, por alguma circunstância, fazer a tradição do Símbolo, também se não fará a sua recitação. </a:t>
            </a:r>
          </a:p>
          <a:p>
            <a:r>
              <a:rPr lang="pt-BR" dirty="0" smtClean="0"/>
              <a:t>Leituras e homilia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ORAÇÃO PARA A </a:t>
            </a:r>
            <a:br>
              <a:rPr lang="pt-BR" b="1" dirty="0" smtClean="0"/>
            </a:br>
            <a:r>
              <a:rPr lang="pt-BR" b="1" dirty="0" smtClean="0"/>
              <a:t>RECITAÇÃO DO SÍMBOLO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O celebrante, com os braços abertos, diz a seguinte oração: </a:t>
            </a:r>
          </a:p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b="1" dirty="0" smtClean="0"/>
              <a:t>Oremos. Concedei, Senhor, a estes vossos eleitos a quem foram revelados os desígnios do vosso amor e os mistérios da vida de Cristo, a graça de os professarem por palavras e guardarem com fé, e de cumprirem por obras a vossa vontade. PNSJC... </a:t>
            </a:r>
          </a:p>
          <a:p>
            <a:pPr algn="ctr">
              <a:buNone/>
            </a:pPr>
            <a:endParaRPr lang="pt-BR" b="1" dirty="0" smtClean="0"/>
          </a:p>
          <a:p>
            <a:pPr algn="ctr">
              <a:buNone/>
            </a:pPr>
            <a:r>
              <a:rPr lang="pt-BR" dirty="0" smtClean="0"/>
              <a:t>Todos</a:t>
            </a:r>
            <a:r>
              <a:rPr lang="pt-BR" b="1" dirty="0" smtClean="0"/>
              <a:t>: Amém.</a:t>
            </a:r>
          </a:p>
          <a:p>
            <a:pPr algn="ctr">
              <a:buNone/>
            </a:pPr>
            <a:endParaRPr lang="pt-BR" b="1" dirty="0" smtClean="0"/>
          </a:p>
          <a:p>
            <a:pPr algn="ctr">
              <a:buNone/>
            </a:pPr>
            <a:r>
              <a:rPr lang="pt-BR" dirty="0" smtClean="0"/>
              <a:t>Em seguida os eleitos fazem a recitação do Símbolo, recitando-o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II. RITO DO ÉFETA OU EFFATHÁ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143536"/>
          </a:xfrm>
        </p:spPr>
        <p:txBody>
          <a:bodyPr>
            <a:normAutofit fontScale="85000" lnSpcReduction="20000"/>
          </a:bodyPr>
          <a:lstStyle/>
          <a:p>
            <a:r>
              <a:rPr lang="pt-BR" dirty="0" smtClean="0"/>
              <a:t>Por meio deste rito, em virtude do seu simbolismo próprio, inculca-se a necessidade da graça, para que alguém possa escutar a palavra de Deus e professá-la em ordem à salvação.</a:t>
            </a:r>
          </a:p>
          <a:p>
            <a:r>
              <a:rPr lang="pt-BR" dirty="0" smtClean="0"/>
              <a:t>Em seguida, o celebrante, toca com o polegar no ouvido direito e no esquerdo e também na boca, fechada, de cada um dos eleitos, dizendo: </a:t>
            </a:r>
          </a:p>
          <a:p>
            <a:pPr algn="ctr">
              <a:buNone/>
            </a:pPr>
            <a:r>
              <a:rPr lang="pt-BR" b="1" dirty="0" err="1" smtClean="0"/>
              <a:t>Éfeta</a:t>
            </a:r>
            <a:r>
              <a:rPr lang="pt-BR" b="1" dirty="0" smtClean="0"/>
              <a:t>, quer dizer, abre-te, para professares a fé que ouviste, em louvor e glória de Deus. </a:t>
            </a:r>
          </a:p>
          <a:p>
            <a:r>
              <a:rPr lang="pt-BR" dirty="0" smtClean="0"/>
              <a:t>Se os eleitos forem muito numerosos, diz-se a fórmula completa somente para o primeiro; para os outros diz-se apenas: </a:t>
            </a:r>
          </a:p>
          <a:p>
            <a:pPr algn="ctr">
              <a:buNone/>
            </a:pPr>
            <a:r>
              <a:rPr lang="pt-BR" b="1" dirty="0" err="1" smtClean="0"/>
              <a:t>Éfeta</a:t>
            </a:r>
            <a:r>
              <a:rPr lang="pt-BR" b="1" dirty="0" smtClean="0"/>
              <a:t>, quer dizer, abre-te.</a:t>
            </a:r>
            <a:endParaRPr lang="pt-B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III. ESCOLHA DO NOME CRISTÃO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txBody>
          <a:bodyPr/>
          <a:lstStyle/>
          <a:p>
            <a:r>
              <a:rPr lang="pt-BR" dirty="0" smtClean="0"/>
              <a:t>Nesta altura, a não ser que já antes tenha sido feito, pode pôr-se um nome novo, cristão ou um de entre os usados nos costumes civis da região desde que possa revestir um sentido cristão. Por vezes, se for caso disso e os eleitos forem pouco numerosos, </a:t>
            </a:r>
            <a:r>
              <a:rPr lang="pt-BR" b="1" dirty="0" smtClean="0">
                <a:solidFill>
                  <a:srgbClr val="FF0000"/>
                </a:solidFill>
              </a:rPr>
              <a:t>será suficiente explicar ao eleito a significação cristã do nome </a:t>
            </a:r>
            <a:r>
              <a:rPr lang="pt-BR" dirty="0" smtClean="0"/>
              <a:t>que lhe foi dado por seus pais.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150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sz="4000" dirty="0" smtClean="0"/>
              <a:t>O celebrante pergunta ao eleito qual o nome que ele, porventura, tenha escolhido. Em seguida, se for oportuno, diz: </a:t>
            </a:r>
          </a:p>
          <a:p>
            <a:pPr algn="ctr">
              <a:buNone/>
            </a:pPr>
            <a:r>
              <a:rPr lang="pt-BR" sz="4000" b="1" dirty="0" smtClean="0"/>
              <a:t>N., doravante chamar-te-ás N. </a:t>
            </a:r>
          </a:p>
          <a:p>
            <a:pPr algn="ctr">
              <a:buNone/>
            </a:pPr>
            <a:r>
              <a:rPr lang="pt-BR" sz="4000" dirty="0" smtClean="0"/>
              <a:t>O eleito: Amém</a:t>
            </a:r>
          </a:p>
          <a:p>
            <a:pPr algn="ctr">
              <a:buNone/>
            </a:pPr>
            <a:r>
              <a:rPr lang="pt-BR" sz="4000" dirty="0" smtClean="0"/>
              <a:t>Se vier a propósito, explica a significação cristã do nome que lhe foi dado por seus pais.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IV. UNÇÃO COM O ÓLEO DOS CATECÚMENOS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pt-BR" dirty="0" smtClean="0"/>
              <a:t>A unção com o Óleo dos catecúmenos, se a Conferência Episcopal julgar que deve ser conservada e em razão do pouco tempo não puder ser celebrada na própria Vigília pascal, </a:t>
            </a:r>
            <a:r>
              <a:rPr lang="pt-BR" b="1" dirty="0" smtClean="0"/>
              <a:t>pode ser conferida no dia de Sábado Santo</a:t>
            </a:r>
            <a:r>
              <a:rPr lang="pt-BR" dirty="0" smtClean="0"/>
              <a:t>. Pode conferir-se ou separadamente ou juntamente com a recitação do Símbolo, quer antes para a preparar, quer depois para a confirmar. </a:t>
            </a:r>
          </a:p>
          <a:p>
            <a:pPr algn="ctr">
              <a:buNone/>
            </a:pPr>
            <a:r>
              <a:rPr lang="pt-BR" dirty="0" smtClean="0"/>
              <a:t>Usa-se o óleo abençoado pelo Bispo na Missa </a:t>
            </a:r>
            <a:r>
              <a:rPr lang="pt-BR" dirty="0" err="1" smtClean="0"/>
              <a:t>Crismal</a:t>
            </a:r>
            <a:r>
              <a:rPr lang="pt-BR" dirty="0" smtClean="0"/>
              <a:t>. O celebrante, voltando-se para os eleitos, diz: </a:t>
            </a:r>
          </a:p>
          <a:p>
            <a:pPr algn="ctr">
              <a:buNone/>
            </a:pPr>
            <a:r>
              <a:rPr lang="pt-BR" b="1" dirty="0" smtClean="0"/>
              <a:t>O poder de Cristo Salvador vos fortaleça. Em sinal desse poder vos fazemos esta unção, em nome do mesmo Cristo nosso Senhor, que vive e reina por todos os séculos. </a:t>
            </a:r>
            <a:r>
              <a:rPr lang="pt-BR" dirty="0" smtClean="0"/>
              <a:t>Eleitos:</a:t>
            </a:r>
            <a:r>
              <a:rPr lang="pt-BR" b="1" dirty="0" smtClean="0"/>
              <a:t> Amém.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TEMPO DA MISTAGOGIA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CADA DOMINGO É CHAMADO DOMINGO DOS NEÓFITOS;</a:t>
            </a:r>
          </a:p>
          <a:p>
            <a:pPr>
              <a:buNone/>
            </a:pPr>
            <a:endParaRPr lang="pt-BR" dirty="0" smtClean="0"/>
          </a:p>
          <a:p>
            <a:r>
              <a:rPr lang="pt-BR" dirty="0" smtClean="0"/>
              <a:t>OS CATEQUISTAS FAZEM UM APROFUNDAMENTO SOBRE OS MISTÉRIOS CELEBRADOS, RELEMBRANDO CADA GESTO E RITO DA CELEBRAÇÃO: NÃO SE FALA ANTES DA CELEBRAÇÃO, MAS APÓS, NO TEMPO PASCAL, CONDUZINDO OS MESMOS À CONTEMPLAÇÃO DO MISTÉRIO.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5483</Words>
  <Application>Microsoft Office PowerPoint</Application>
  <PresentationFormat>Apresentação na tela (4:3)</PresentationFormat>
  <Paragraphs>278</Paragraphs>
  <Slides>90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90</vt:i4>
      </vt:variant>
    </vt:vector>
  </HeadingPairs>
  <TitlesOfParts>
    <vt:vector size="91" baseType="lpstr">
      <vt:lpstr>Tema do Office</vt:lpstr>
      <vt:lpstr>3º TEMPO  PURIFICAÇÃO E ILUMINAÇÃO segunda etapa</vt:lpstr>
      <vt:lpstr>INICIAÇÃO À VIDA CRISTÃ  DE INSPIRAÇÃO CATECUMENAL  ANIMAÇÃO BÍBLICO-CATEQUÉTICA ARQUIDIOCESE DE LONDRINA</vt:lpstr>
      <vt:lpstr>PROVOCAÇÕES QUE ESTE TEMPO CAUSA</vt:lpstr>
      <vt:lpstr>Slide 4</vt:lpstr>
      <vt:lpstr>Slide 5</vt:lpstr>
      <vt:lpstr>ANIMAÇÃO BÍBLICO-CATEQUÉTICA como  Ação Evangelizadora</vt:lpstr>
      <vt:lpstr>DIFERENÇAS</vt:lpstr>
      <vt:lpstr>Nossa organização catecumenal com os juvenis: “No Caminho com Jesus”</vt:lpstr>
      <vt:lpstr>PÁROCO, EQUIPE DE LITURGIA E CATEQUISTAS DEVEM  PREPARAR BEM OS RITOS!</vt:lpstr>
      <vt:lpstr>RICA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EXORCISMO Do grego exorkizein= CONJURAR - ex-, “fora”  - horkos, “juramento” (FORMA DEPRECATIVA OU IMPERATIVA)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Destina-se a libertar do pecado e do demônio e confirmam em Cristo que é o caminho, a verdade e a vida dos eleitos.</vt:lpstr>
      <vt:lpstr>AS ENTREGAS/TRADIÇÕES</vt:lpstr>
      <vt:lpstr>Slide 33</vt:lpstr>
      <vt:lpstr>PREPARAÇÃO PRÓXIMA  para os sacramentos</vt:lpstr>
      <vt:lpstr>TERCEIRA ETAPA  CELEBRAÇÃO DOS  SACRAMENTOS DA INICIAÇÃO</vt:lpstr>
      <vt:lpstr> OS SACRAMENTOS DA INICIAÇÃO </vt:lpstr>
      <vt:lpstr>A CELEBRAÇÃO DO  BATISMO DOS ADULTOS</vt:lpstr>
      <vt:lpstr>Slide 38</vt:lpstr>
      <vt:lpstr>ORAÇÃO DA BÊNÇÃO DA ÁGUA</vt:lpstr>
      <vt:lpstr>Slide 40</vt:lpstr>
      <vt:lpstr>Slide 41</vt:lpstr>
      <vt:lpstr>O povo faz a seguinte aclamação:</vt:lpstr>
      <vt:lpstr>RITOS DA RENÚNCIA E  DA PROFISSÃO DA FÉ</vt:lpstr>
      <vt:lpstr>Slide 44</vt:lpstr>
      <vt:lpstr>A ABLUÇÃO DA ÁGUA SIGNIFICA A PARTICIPAÇÃO MÍSTICA NA MORTE E RESSURREIÇÃO DE CRISTO</vt:lpstr>
      <vt:lpstr>Slide 46</vt:lpstr>
      <vt:lpstr>Tem-se retomado o antigo costume das Fontes Batismais na entrada dos templos</vt:lpstr>
      <vt:lpstr>A CELEBRAÇÃO DA  CONFIRMAÇÃO DOS ADULTOS</vt:lpstr>
      <vt:lpstr>Slide 49</vt:lpstr>
      <vt:lpstr> A VESTE BRANCA É O SÍMBOLO DA SUA NOVA DIGNIDADE </vt:lpstr>
      <vt:lpstr>A PRIMEIRA PARTICIPAÇÃO DOS NEÓFITOS NA EUCARISTIA</vt:lpstr>
      <vt:lpstr>Slide 52</vt:lpstr>
      <vt:lpstr>ALGUNS ASPECTOS DOS RITOS NO TEMPO DA PURIFICAÇÃO E ILUMINAÇÃO</vt:lpstr>
      <vt:lpstr>RITO DA ELEIÇÃO OU DA  INSCRIÇÃO DO NOME</vt:lpstr>
      <vt:lpstr>Slide 55</vt:lpstr>
      <vt:lpstr>Slide 56</vt:lpstr>
      <vt:lpstr>Slide 57</vt:lpstr>
      <vt:lpstr>Slide 58</vt:lpstr>
      <vt:lpstr>“FAZEI ENTÃO A INSCRIÇÃO DO VOSSO NOME.”</vt:lpstr>
      <vt:lpstr>ADMISSÃO OU ELEIÇÃO</vt:lpstr>
      <vt:lpstr>Slide 61</vt:lpstr>
      <vt:lpstr>PRECES PELOS ELEITOS</vt:lpstr>
      <vt:lpstr>DESPEDIDA DOS ELEITOS</vt:lpstr>
      <vt:lpstr>Slide 64</vt:lpstr>
      <vt:lpstr>PRIMEIRO ESCRUTÍNIO</vt:lpstr>
      <vt:lpstr>Slide 66</vt:lpstr>
      <vt:lpstr>EXORCISMO 1</vt:lpstr>
      <vt:lpstr>Slide 68</vt:lpstr>
      <vt:lpstr>Slide 69</vt:lpstr>
      <vt:lpstr>DESPEDIDA DOS ELEITOS</vt:lpstr>
      <vt:lpstr>SEGUNDO ESCRUTÍNIO EXORCISMO 2 (IV DQ)</vt:lpstr>
      <vt:lpstr>O celebrante, se o puder, impõe a mão, em silêncio, sobre cada um dos eleitos. Depois, estendendo as mãos sobre os eleitos:</vt:lpstr>
      <vt:lpstr>TERCEIRO ESCRUTÍNIO EXORCISMO 3 (V DQ)</vt:lpstr>
      <vt:lpstr>...Impõe a mão, estendendo-as sobre os eleitos:</vt:lpstr>
      <vt:lpstr>NOS TRÊS EXORCISMOS</vt:lpstr>
      <vt:lpstr>AS ENTREGAS/TRADIÇÕES</vt:lpstr>
      <vt:lpstr>TRADIÇÃO DO SÍMBOLO</vt:lpstr>
      <vt:lpstr>Slide 78</vt:lpstr>
      <vt:lpstr>ORAÇÃO SOBRE OS ELEITOS</vt:lpstr>
      <vt:lpstr>Slide 80</vt:lpstr>
      <vt:lpstr>TRADIÇÃO DA ORAÇÃO DOMINICAL</vt:lpstr>
      <vt:lpstr>ORAÇÃO SOBRE OS ELEITOS</vt:lpstr>
      <vt:lpstr>Slide 83</vt:lpstr>
      <vt:lpstr>RITOS IMEDIATAMENTE PREPARATÓRIOS</vt:lpstr>
      <vt:lpstr>ORAÇÃO PARA A  RECITAÇÃO DO SÍMBOLO</vt:lpstr>
      <vt:lpstr>II. RITO DO ÉFETA OU EFFATHÁ</vt:lpstr>
      <vt:lpstr>III. ESCOLHA DO NOME CRISTÃO</vt:lpstr>
      <vt:lpstr>Slide 88</vt:lpstr>
      <vt:lpstr>IV. UNÇÃO COM O ÓLEO DOS CATECÚMENOS</vt:lpstr>
      <vt:lpstr>TEMPO DA MISTAGOGIA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3º TEMPO  PURIFICAÇÃO E ILUMINAÇÃO</dc:title>
  <dc:creator>Raquel-</dc:creator>
  <cp:lastModifiedBy>catequeselondrina@gmail.com.br</cp:lastModifiedBy>
  <cp:revision>104</cp:revision>
  <dcterms:created xsi:type="dcterms:W3CDTF">2021-08-04T12:06:10Z</dcterms:created>
  <dcterms:modified xsi:type="dcterms:W3CDTF">2021-08-27T16:17:58Z</dcterms:modified>
</cp:coreProperties>
</file>